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7.xml" ContentType="application/vnd.openxmlformats-officedocument.themeOverr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306" r:id="rId3"/>
    <p:sldId id="261" r:id="rId4"/>
    <p:sldId id="305" r:id="rId5"/>
    <p:sldId id="299" r:id="rId6"/>
    <p:sldId id="308" r:id="rId7"/>
    <p:sldId id="309" r:id="rId8"/>
    <p:sldId id="307" r:id="rId9"/>
    <p:sldId id="297" r:id="rId10"/>
    <p:sldId id="300" r:id="rId11"/>
    <p:sldId id="301" r:id="rId12"/>
    <p:sldId id="302" r:id="rId13"/>
    <p:sldId id="304" r:id="rId14"/>
    <p:sldId id="272" r:id="rId15"/>
    <p:sldId id="284" r:id="rId16"/>
    <p:sldId id="273" r:id="rId17"/>
    <p:sldId id="278" r:id="rId18"/>
    <p:sldId id="280" r:id="rId19"/>
    <p:sldId id="281" r:id="rId20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115" userDrawn="1">
          <p15:clr>
            <a:srgbClr val="A4A3A4"/>
          </p15:clr>
        </p15:guide>
        <p15:guide id="4" orient="horz" pos="2341" userDrawn="1">
          <p15:clr>
            <a:srgbClr val="A4A3A4"/>
          </p15:clr>
        </p15:guide>
        <p15:guide id="5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EEC"/>
    <a:srgbClr val="DAA3E4"/>
    <a:srgbClr val="CEE9FE"/>
    <a:srgbClr val="D3ECFF"/>
    <a:srgbClr val="A4A3A4"/>
    <a:srgbClr val="CA5BCD"/>
    <a:srgbClr val="D2EAFC"/>
    <a:srgbClr val="E9F6FE"/>
    <a:srgbClr val="E8F6FE"/>
    <a:srgbClr val="E7F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4" y="84"/>
      </p:cViewPr>
      <p:guideLst>
        <p:guide orient="horz" pos="2115"/>
        <p:guide orient="horz" pos="2341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Relationship Id="rId4" Type="http://schemas.openxmlformats.org/officeDocument/2006/relationships/image" Target="../media/image27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Relationship Id="rId4" Type="http://schemas.openxmlformats.org/officeDocument/2006/relationships/image" Target="../media/image2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BC0411-6919-4EF7-BFA4-A83AFC9D0D96}" type="doc">
      <dgm:prSet loTypeId="urn:microsoft.com/office/officeart/2005/8/layout/vProcess5" loCatId="process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39F4932F-1610-4CF1-9DD5-ACB0FB956126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kk-KZ" sz="2800" dirty="0" smtClean="0">
              <a:solidFill>
                <a:schemeClr val="tx1"/>
              </a:solidFill>
              <a:latin typeface="Palatino Linotype" pitchFamily="18" charset="0"/>
            </a:rPr>
            <a:t>Онлайн байқау тестілеуі</a:t>
          </a:r>
          <a:endParaRPr lang="ru-RU" sz="2800" dirty="0">
            <a:solidFill>
              <a:schemeClr val="tx1"/>
            </a:solidFill>
            <a:latin typeface="Palatino Linotype" pitchFamily="18" charset="0"/>
          </a:endParaRPr>
        </a:p>
      </dgm:t>
    </dgm:pt>
    <dgm:pt modelId="{F8657278-CBFA-4650-9150-E141D5CEC5C6}" type="parTrans" cxnId="{A439E7F4-B6D4-442A-9138-635D888563EE}">
      <dgm:prSet/>
      <dgm:spPr/>
      <dgm:t>
        <a:bodyPr/>
        <a:lstStyle/>
        <a:p>
          <a:endParaRPr lang="ru-RU"/>
        </a:p>
      </dgm:t>
    </dgm:pt>
    <dgm:pt modelId="{4981354B-C866-49FF-97D9-4FDD50A86019}" type="sibTrans" cxnId="{A439E7F4-B6D4-442A-9138-635D888563EE}">
      <dgm:prSet/>
      <dgm:spPr/>
      <dgm:t>
        <a:bodyPr/>
        <a:lstStyle/>
        <a:p>
          <a:endParaRPr lang="ru-RU"/>
        </a:p>
      </dgm:t>
    </dgm:pt>
    <dgm:pt modelId="{79C5A3C6-9E49-48A2-A2DA-34FA1607C2B6}">
      <dgm:prSet phldrT="[Текст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kk-KZ" dirty="0" smtClean="0">
              <a:solidFill>
                <a:schemeClr val="tx1"/>
              </a:solidFill>
              <a:latin typeface="Palatino Linotype" pitchFamily="18" charset="0"/>
            </a:rPr>
            <a:t>Төлем тәсілдері: </a:t>
          </a:r>
        </a:p>
        <a:p>
          <a:r>
            <a:rPr lang="kk-KZ" dirty="0" smtClean="0">
              <a:solidFill>
                <a:schemeClr val="tx1"/>
              </a:solidFill>
              <a:latin typeface="Palatino Linotype" pitchFamily="18" charset="0"/>
            </a:rPr>
            <a:t>Касса 24 терминалдары</a:t>
          </a:r>
        </a:p>
        <a:p>
          <a:r>
            <a:rPr lang="kk-KZ" dirty="0" smtClean="0">
              <a:solidFill>
                <a:schemeClr val="tx1"/>
              </a:solidFill>
              <a:latin typeface="Palatino Linotype" pitchFamily="18" charset="0"/>
            </a:rPr>
            <a:t>Веб-бағдарламадағы </a:t>
          </a:r>
          <a:r>
            <a:rPr lang="ru-RU" b="0" i="0" dirty="0" smtClean="0">
              <a:solidFill>
                <a:schemeClr val="tx1"/>
              </a:solidFill>
            </a:rPr>
            <a:t>«Жеке кабинет</a:t>
          </a:r>
          <a:r>
            <a:rPr lang="ru-RU" dirty="0" smtClean="0">
              <a:solidFill>
                <a:schemeClr val="tx1"/>
              </a:solidFill>
              <a:latin typeface="Palatino Linotype" pitchFamily="18" charset="0"/>
            </a:rPr>
            <a:t>»</a:t>
          </a:r>
          <a:endParaRPr lang="ru-RU" dirty="0">
            <a:solidFill>
              <a:schemeClr val="tx1"/>
            </a:solidFill>
            <a:latin typeface="Palatino Linotype" pitchFamily="18" charset="0"/>
          </a:endParaRPr>
        </a:p>
      </dgm:t>
    </dgm:pt>
    <dgm:pt modelId="{E76C5943-0EA7-4757-AF38-7CB497B80316}" type="parTrans" cxnId="{CD99C642-6A69-41A1-BF93-52220FAE89C9}">
      <dgm:prSet/>
      <dgm:spPr/>
      <dgm:t>
        <a:bodyPr/>
        <a:lstStyle/>
        <a:p>
          <a:endParaRPr lang="ru-RU"/>
        </a:p>
      </dgm:t>
    </dgm:pt>
    <dgm:pt modelId="{F6E067B1-B36B-4979-8BE3-5BFF5A97A647}" type="sibTrans" cxnId="{CD99C642-6A69-41A1-BF93-52220FAE89C9}">
      <dgm:prSet/>
      <dgm:spPr/>
      <dgm:t>
        <a:bodyPr/>
        <a:lstStyle/>
        <a:p>
          <a:endParaRPr lang="ru-RU"/>
        </a:p>
      </dgm:t>
    </dgm:pt>
    <dgm:pt modelId="{5E9C248D-6709-4D8B-897F-68289A0590C2}">
      <dgm:prSet phldrT="[Текст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kk-KZ" dirty="0" smtClean="0">
              <a:solidFill>
                <a:schemeClr val="tx1"/>
              </a:solidFill>
              <a:latin typeface="Palatino Linotype" pitchFamily="18" charset="0"/>
            </a:rPr>
            <a:t>Екінші деңгейдегі банктер</a:t>
          </a:r>
          <a:endParaRPr lang="ru-RU" dirty="0">
            <a:solidFill>
              <a:schemeClr val="tx1"/>
            </a:solidFill>
            <a:latin typeface="Palatino Linotype" pitchFamily="18" charset="0"/>
          </a:endParaRPr>
        </a:p>
      </dgm:t>
    </dgm:pt>
    <dgm:pt modelId="{7B046708-6EFE-475C-9FDE-B42EE64FB4F7}" type="parTrans" cxnId="{98F68D0F-7CE9-4688-8987-90257DE2FDC2}">
      <dgm:prSet/>
      <dgm:spPr/>
      <dgm:t>
        <a:bodyPr/>
        <a:lstStyle/>
        <a:p>
          <a:endParaRPr lang="ru-RU"/>
        </a:p>
      </dgm:t>
    </dgm:pt>
    <dgm:pt modelId="{D176F906-AB8F-4F87-B83D-7C8EE23BF007}" type="sibTrans" cxnId="{98F68D0F-7CE9-4688-8987-90257DE2FDC2}">
      <dgm:prSet/>
      <dgm:spPr/>
      <dgm:t>
        <a:bodyPr/>
        <a:lstStyle/>
        <a:p>
          <a:endParaRPr lang="ru-RU"/>
        </a:p>
      </dgm:t>
    </dgm:pt>
    <dgm:pt modelId="{BDDF2699-9142-490D-AA5D-4E0955E3FD4E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kk-KZ" dirty="0" smtClean="0">
              <a:solidFill>
                <a:schemeClr val="tx1"/>
              </a:solidFill>
              <a:latin typeface="Palatino Linotype" pitchFamily="18" charset="0"/>
            </a:rPr>
            <a:t>1 тестілеудің құны – 260 теңге.</a:t>
          </a:r>
          <a:endParaRPr lang="ru-RU" dirty="0">
            <a:solidFill>
              <a:schemeClr val="tx1"/>
            </a:solidFill>
            <a:latin typeface="Palatino Linotype" pitchFamily="18" charset="0"/>
          </a:endParaRPr>
        </a:p>
      </dgm:t>
    </dgm:pt>
    <dgm:pt modelId="{F271647D-A72A-44E9-9A4A-BE58747FF4A8}" type="parTrans" cxnId="{0DA6C364-38E0-4CB5-89EA-0B6DA4A319C2}">
      <dgm:prSet/>
      <dgm:spPr/>
      <dgm:t>
        <a:bodyPr/>
        <a:lstStyle/>
        <a:p>
          <a:endParaRPr lang="ru-RU"/>
        </a:p>
      </dgm:t>
    </dgm:pt>
    <dgm:pt modelId="{1F5C8D81-952A-43EB-94C9-28F2070BE0D2}" type="sibTrans" cxnId="{0DA6C364-38E0-4CB5-89EA-0B6DA4A319C2}">
      <dgm:prSet/>
      <dgm:spPr/>
      <dgm:t>
        <a:bodyPr/>
        <a:lstStyle/>
        <a:p>
          <a:endParaRPr lang="ru-RU"/>
        </a:p>
      </dgm:t>
    </dgm:pt>
    <dgm:pt modelId="{CF5B6E37-31D3-4CDB-BA4F-4070C29C41FC}" type="pres">
      <dgm:prSet presAssocID="{01BC0411-6919-4EF7-BFA4-A83AFC9D0D96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826BF8-162A-48AC-84A4-4A21B5375B07}" type="pres">
      <dgm:prSet presAssocID="{01BC0411-6919-4EF7-BFA4-A83AFC9D0D96}" presName="dummyMaxCanvas" presStyleCnt="0">
        <dgm:presLayoutVars/>
      </dgm:prSet>
      <dgm:spPr/>
    </dgm:pt>
    <dgm:pt modelId="{AAE74F14-5590-458F-8411-DC10311A5C64}" type="pres">
      <dgm:prSet presAssocID="{01BC0411-6919-4EF7-BFA4-A83AFC9D0D96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8979F7-CC69-47AA-ACCD-788F9527EDCD}" type="pres">
      <dgm:prSet presAssocID="{01BC0411-6919-4EF7-BFA4-A83AFC9D0D96}" presName="FourNodes_2" presStyleLbl="node1" presStyleIdx="1" presStyleCnt="4" custLinFactNeighborX="513" custLinFactNeighborY="31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EA4B9D-4FA6-4D9E-9928-9947DEBF3C4F}" type="pres">
      <dgm:prSet presAssocID="{01BC0411-6919-4EF7-BFA4-A83AFC9D0D96}" presName="FourNodes_3" presStyleLbl="node1" presStyleIdx="2" presStyleCnt="4" custScaleY="1197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7D7FD6-6F8D-4FFF-8EC0-97FB8622CF87}" type="pres">
      <dgm:prSet presAssocID="{01BC0411-6919-4EF7-BFA4-A83AFC9D0D96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DB86B3-EAC8-4B1B-842F-2594E841DA15}" type="pres">
      <dgm:prSet presAssocID="{01BC0411-6919-4EF7-BFA4-A83AFC9D0D96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8A6453-91A6-4C44-A343-E63D513FC052}" type="pres">
      <dgm:prSet presAssocID="{01BC0411-6919-4EF7-BFA4-A83AFC9D0D96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5539D9-F23D-480D-8F6B-A1D0C384FC15}" type="pres">
      <dgm:prSet presAssocID="{01BC0411-6919-4EF7-BFA4-A83AFC9D0D96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E20D18-D206-4BF2-9ADB-10AC0AB81328}" type="pres">
      <dgm:prSet presAssocID="{01BC0411-6919-4EF7-BFA4-A83AFC9D0D96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1DD174-BC5F-48D9-BFE7-47117D3D1AD9}" type="pres">
      <dgm:prSet presAssocID="{01BC0411-6919-4EF7-BFA4-A83AFC9D0D96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79FA5-BEFB-4ED6-B1FC-ADF973D4C032}" type="pres">
      <dgm:prSet presAssocID="{01BC0411-6919-4EF7-BFA4-A83AFC9D0D96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6BAEEF-6CD6-4F3E-A667-53E9E67D5AD5}" type="pres">
      <dgm:prSet presAssocID="{01BC0411-6919-4EF7-BFA4-A83AFC9D0D96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DD75E2-A81B-4FE2-A609-BE63F9D5ED94}" type="presOf" srcId="{01BC0411-6919-4EF7-BFA4-A83AFC9D0D96}" destId="{CF5B6E37-31D3-4CDB-BA4F-4070C29C41FC}" srcOrd="0" destOrd="0" presId="urn:microsoft.com/office/officeart/2005/8/layout/vProcess5"/>
    <dgm:cxn modelId="{0DA6C364-38E0-4CB5-89EA-0B6DA4A319C2}" srcId="{01BC0411-6919-4EF7-BFA4-A83AFC9D0D96}" destId="{BDDF2699-9142-490D-AA5D-4E0955E3FD4E}" srcOrd="1" destOrd="0" parTransId="{F271647D-A72A-44E9-9A4A-BE58747FF4A8}" sibTransId="{1F5C8D81-952A-43EB-94C9-28F2070BE0D2}"/>
    <dgm:cxn modelId="{445A1E01-CFA6-47CB-8389-A2F650AF9958}" type="presOf" srcId="{39F4932F-1610-4CF1-9DD5-ACB0FB956126}" destId="{DAE20D18-D206-4BF2-9ADB-10AC0AB81328}" srcOrd="1" destOrd="0" presId="urn:microsoft.com/office/officeart/2005/8/layout/vProcess5"/>
    <dgm:cxn modelId="{98F68D0F-7CE9-4688-8987-90257DE2FDC2}" srcId="{01BC0411-6919-4EF7-BFA4-A83AFC9D0D96}" destId="{5E9C248D-6709-4D8B-897F-68289A0590C2}" srcOrd="3" destOrd="0" parTransId="{7B046708-6EFE-475C-9FDE-B42EE64FB4F7}" sibTransId="{D176F906-AB8F-4F87-B83D-7C8EE23BF007}"/>
    <dgm:cxn modelId="{F5508723-795E-4922-B7F8-B7A9D3096CF1}" type="presOf" srcId="{79C5A3C6-9E49-48A2-A2DA-34FA1607C2B6}" destId="{16EA4B9D-4FA6-4D9E-9928-9947DEBF3C4F}" srcOrd="0" destOrd="0" presId="urn:microsoft.com/office/officeart/2005/8/layout/vProcess5"/>
    <dgm:cxn modelId="{D2968A7E-E0A8-434C-B35E-5B31624E0A05}" type="presOf" srcId="{39F4932F-1610-4CF1-9DD5-ACB0FB956126}" destId="{AAE74F14-5590-458F-8411-DC10311A5C64}" srcOrd="0" destOrd="0" presId="urn:microsoft.com/office/officeart/2005/8/layout/vProcess5"/>
    <dgm:cxn modelId="{CD99C642-6A69-41A1-BF93-52220FAE89C9}" srcId="{01BC0411-6919-4EF7-BFA4-A83AFC9D0D96}" destId="{79C5A3C6-9E49-48A2-A2DA-34FA1607C2B6}" srcOrd="2" destOrd="0" parTransId="{E76C5943-0EA7-4757-AF38-7CB497B80316}" sibTransId="{F6E067B1-B36B-4979-8BE3-5BFF5A97A647}"/>
    <dgm:cxn modelId="{53135329-6825-4F69-B060-D0CEC500CC0B}" type="presOf" srcId="{5E9C248D-6709-4D8B-897F-68289A0590C2}" destId="{F36BAEEF-6CD6-4F3E-A667-53E9E67D5AD5}" srcOrd="1" destOrd="0" presId="urn:microsoft.com/office/officeart/2005/8/layout/vProcess5"/>
    <dgm:cxn modelId="{570DA70B-F1C8-4567-8CC7-D5D3E07932E9}" type="presOf" srcId="{4981354B-C866-49FF-97D9-4FDD50A86019}" destId="{78DB86B3-EAC8-4B1B-842F-2594E841DA15}" srcOrd="0" destOrd="0" presId="urn:microsoft.com/office/officeart/2005/8/layout/vProcess5"/>
    <dgm:cxn modelId="{2B6EE228-2E1E-4AB9-BF06-48293B002CA9}" type="presOf" srcId="{F6E067B1-B36B-4979-8BE3-5BFF5A97A647}" destId="{E55539D9-F23D-480D-8F6B-A1D0C384FC15}" srcOrd="0" destOrd="0" presId="urn:microsoft.com/office/officeart/2005/8/layout/vProcess5"/>
    <dgm:cxn modelId="{7F0C4D77-EE2C-4E91-98A4-22B4114A3EBF}" type="presOf" srcId="{5E9C248D-6709-4D8B-897F-68289A0590C2}" destId="{997D7FD6-6F8D-4FFF-8EC0-97FB8622CF87}" srcOrd="0" destOrd="0" presId="urn:microsoft.com/office/officeart/2005/8/layout/vProcess5"/>
    <dgm:cxn modelId="{D375AE33-6DA2-4B06-9F02-A1A52E1F03A0}" type="presOf" srcId="{BDDF2699-9142-490D-AA5D-4E0955E3FD4E}" destId="{FA1DD174-BC5F-48D9-BFE7-47117D3D1AD9}" srcOrd="1" destOrd="0" presId="urn:microsoft.com/office/officeart/2005/8/layout/vProcess5"/>
    <dgm:cxn modelId="{A439E7F4-B6D4-442A-9138-635D888563EE}" srcId="{01BC0411-6919-4EF7-BFA4-A83AFC9D0D96}" destId="{39F4932F-1610-4CF1-9DD5-ACB0FB956126}" srcOrd="0" destOrd="0" parTransId="{F8657278-CBFA-4650-9150-E141D5CEC5C6}" sibTransId="{4981354B-C866-49FF-97D9-4FDD50A86019}"/>
    <dgm:cxn modelId="{B771BD88-A7DD-4F89-83B2-F70712B90B1B}" type="presOf" srcId="{1F5C8D81-952A-43EB-94C9-28F2070BE0D2}" destId="{018A6453-91A6-4C44-A343-E63D513FC052}" srcOrd="0" destOrd="0" presId="urn:microsoft.com/office/officeart/2005/8/layout/vProcess5"/>
    <dgm:cxn modelId="{4D9DA995-F14F-4CE0-95B1-47B36E074885}" type="presOf" srcId="{BDDF2699-9142-490D-AA5D-4E0955E3FD4E}" destId="{1A8979F7-CC69-47AA-ACCD-788F9527EDCD}" srcOrd="0" destOrd="0" presId="urn:microsoft.com/office/officeart/2005/8/layout/vProcess5"/>
    <dgm:cxn modelId="{57A68D89-9DD2-423D-9FDB-9C3C65287BCC}" type="presOf" srcId="{79C5A3C6-9E49-48A2-A2DA-34FA1607C2B6}" destId="{92379FA5-BEFB-4ED6-B1FC-ADF973D4C032}" srcOrd="1" destOrd="0" presId="urn:microsoft.com/office/officeart/2005/8/layout/vProcess5"/>
    <dgm:cxn modelId="{E5195AFD-F915-4E53-8595-EBD7077593AB}" type="presParOf" srcId="{CF5B6E37-31D3-4CDB-BA4F-4070C29C41FC}" destId="{9B826BF8-162A-48AC-84A4-4A21B5375B07}" srcOrd="0" destOrd="0" presId="urn:microsoft.com/office/officeart/2005/8/layout/vProcess5"/>
    <dgm:cxn modelId="{69C4D242-F95C-42E4-A60C-578807DF38AD}" type="presParOf" srcId="{CF5B6E37-31D3-4CDB-BA4F-4070C29C41FC}" destId="{AAE74F14-5590-458F-8411-DC10311A5C64}" srcOrd="1" destOrd="0" presId="urn:microsoft.com/office/officeart/2005/8/layout/vProcess5"/>
    <dgm:cxn modelId="{1C00D802-B318-4156-9B49-95ACD7ED61D7}" type="presParOf" srcId="{CF5B6E37-31D3-4CDB-BA4F-4070C29C41FC}" destId="{1A8979F7-CC69-47AA-ACCD-788F9527EDCD}" srcOrd="2" destOrd="0" presId="urn:microsoft.com/office/officeart/2005/8/layout/vProcess5"/>
    <dgm:cxn modelId="{5E43C9A9-1DFC-4020-B636-A7248CA17F1E}" type="presParOf" srcId="{CF5B6E37-31D3-4CDB-BA4F-4070C29C41FC}" destId="{16EA4B9D-4FA6-4D9E-9928-9947DEBF3C4F}" srcOrd="3" destOrd="0" presId="urn:microsoft.com/office/officeart/2005/8/layout/vProcess5"/>
    <dgm:cxn modelId="{F3B7CE32-55C5-40C7-B2F8-47B6A6EC817F}" type="presParOf" srcId="{CF5B6E37-31D3-4CDB-BA4F-4070C29C41FC}" destId="{997D7FD6-6F8D-4FFF-8EC0-97FB8622CF87}" srcOrd="4" destOrd="0" presId="urn:microsoft.com/office/officeart/2005/8/layout/vProcess5"/>
    <dgm:cxn modelId="{19C301EE-6112-47A6-BA18-B3F8CD2B5710}" type="presParOf" srcId="{CF5B6E37-31D3-4CDB-BA4F-4070C29C41FC}" destId="{78DB86B3-EAC8-4B1B-842F-2594E841DA15}" srcOrd="5" destOrd="0" presId="urn:microsoft.com/office/officeart/2005/8/layout/vProcess5"/>
    <dgm:cxn modelId="{02301B40-DB61-494D-81A1-5378E9AA95AA}" type="presParOf" srcId="{CF5B6E37-31D3-4CDB-BA4F-4070C29C41FC}" destId="{018A6453-91A6-4C44-A343-E63D513FC052}" srcOrd="6" destOrd="0" presId="urn:microsoft.com/office/officeart/2005/8/layout/vProcess5"/>
    <dgm:cxn modelId="{4233341B-D957-4437-8573-8CB154A573D6}" type="presParOf" srcId="{CF5B6E37-31D3-4CDB-BA4F-4070C29C41FC}" destId="{E55539D9-F23D-480D-8F6B-A1D0C384FC15}" srcOrd="7" destOrd="0" presId="urn:microsoft.com/office/officeart/2005/8/layout/vProcess5"/>
    <dgm:cxn modelId="{3F27EEC9-70A5-4F79-9E85-0CD0C0116C2E}" type="presParOf" srcId="{CF5B6E37-31D3-4CDB-BA4F-4070C29C41FC}" destId="{DAE20D18-D206-4BF2-9ADB-10AC0AB81328}" srcOrd="8" destOrd="0" presId="urn:microsoft.com/office/officeart/2005/8/layout/vProcess5"/>
    <dgm:cxn modelId="{2226E574-861C-457D-84A8-36504F75DEA4}" type="presParOf" srcId="{CF5B6E37-31D3-4CDB-BA4F-4070C29C41FC}" destId="{FA1DD174-BC5F-48D9-BFE7-47117D3D1AD9}" srcOrd="9" destOrd="0" presId="urn:microsoft.com/office/officeart/2005/8/layout/vProcess5"/>
    <dgm:cxn modelId="{F39FD175-E474-4AEB-9605-D83A3E367E88}" type="presParOf" srcId="{CF5B6E37-31D3-4CDB-BA4F-4070C29C41FC}" destId="{92379FA5-BEFB-4ED6-B1FC-ADF973D4C032}" srcOrd="10" destOrd="0" presId="urn:microsoft.com/office/officeart/2005/8/layout/vProcess5"/>
    <dgm:cxn modelId="{D2225E23-E2E7-4B32-B5BD-3BEB5E642ABC}" type="presParOf" srcId="{CF5B6E37-31D3-4CDB-BA4F-4070C29C41FC}" destId="{F36BAEEF-6CD6-4F3E-A667-53E9E67D5AD5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CC6302-3135-4CE6-9158-9B70F686B452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973A33-2421-4A94-A291-CDC634713A51}">
      <dgm:prSet phldrT="[Текст]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kk-KZ" dirty="0" smtClean="0">
              <a:solidFill>
                <a:schemeClr val="bg1"/>
              </a:solidFill>
            </a:rPr>
            <a:t>ҚР Білім және ғылым министрлігі</a:t>
          </a:r>
        </a:p>
        <a:p>
          <a:r>
            <a:rPr lang="en-US" dirty="0" smtClean="0">
              <a:solidFill>
                <a:srgbClr val="FFFF00"/>
              </a:solidFill>
            </a:rPr>
            <a:t>www.edu.gov.kz</a:t>
          </a:r>
          <a:r>
            <a:rPr lang="ru-RU" dirty="0" smtClean="0">
              <a:solidFill>
                <a:srgbClr val="FFFF00"/>
              </a:solidFill>
            </a:rPr>
            <a:t> </a:t>
          </a:r>
          <a:endParaRPr lang="ru-RU" dirty="0">
            <a:solidFill>
              <a:srgbClr val="FFFF00"/>
            </a:solidFill>
          </a:endParaRPr>
        </a:p>
      </dgm:t>
    </dgm:pt>
    <dgm:pt modelId="{F95AE977-B8B2-4B62-B311-4705446D2472}" type="parTrans" cxnId="{01D80AF9-4AF9-4BB4-A49F-C7900B2C2B25}">
      <dgm:prSet/>
      <dgm:spPr/>
      <dgm:t>
        <a:bodyPr/>
        <a:lstStyle/>
        <a:p>
          <a:endParaRPr lang="ru-RU"/>
        </a:p>
      </dgm:t>
    </dgm:pt>
    <dgm:pt modelId="{2FB1DBCD-D498-4006-9A84-1014596CFBF6}" type="sibTrans" cxnId="{01D80AF9-4AF9-4BB4-A49F-C7900B2C2B25}">
      <dgm:prSet/>
      <dgm:spPr/>
      <dgm:t>
        <a:bodyPr/>
        <a:lstStyle/>
        <a:p>
          <a:endParaRPr lang="ru-RU"/>
        </a:p>
      </dgm:t>
    </dgm:pt>
    <dgm:pt modelId="{CD38F7CE-7062-4452-B361-0347B5BCD5AE}">
      <dgm:prSet phldrT="[Текст]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err="1" smtClean="0"/>
            <a:t>Ұлттық</a:t>
          </a:r>
          <a:r>
            <a:rPr lang="ru-RU" dirty="0" smtClean="0"/>
            <a:t> </a:t>
          </a:r>
          <a:r>
            <a:rPr lang="ru-RU" dirty="0" err="1" smtClean="0"/>
            <a:t>тестілеу</a:t>
          </a:r>
          <a:r>
            <a:rPr lang="ru-RU" dirty="0" smtClean="0"/>
            <a:t> </a:t>
          </a:r>
          <a:r>
            <a:rPr lang="ru-RU" dirty="0" err="1" smtClean="0"/>
            <a:t>орталығы</a:t>
          </a:r>
          <a:r>
            <a:rPr lang="ru-RU" dirty="0" smtClean="0"/>
            <a:t> </a:t>
          </a:r>
          <a:r>
            <a:rPr lang="en-US" dirty="0" smtClean="0">
              <a:solidFill>
                <a:srgbClr val="FFFF00"/>
              </a:solidFill>
            </a:rPr>
            <a:t>http://www.testcenter.kz</a:t>
          </a:r>
          <a:endParaRPr lang="ru-RU" dirty="0">
            <a:solidFill>
              <a:srgbClr val="FFFF00"/>
            </a:solidFill>
          </a:endParaRPr>
        </a:p>
      </dgm:t>
    </dgm:pt>
    <dgm:pt modelId="{2BABE7C1-4C41-4C17-99F2-DD315DC64B4B}" type="parTrans" cxnId="{3E7EF008-0BCA-410C-8805-E4558A633095}">
      <dgm:prSet/>
      <dgm:spPr/>
      <dgm:t>
        <a:bodyPr/>
        <a:lstStyle/>
        <a:p>
          <a:endParaRPr lang="ru-RU"/>
        </a:p>
      </dgm:t>
    </dgm:pt>
    <dgm:pt modelId="{8EA337D6-9C2C-427F-B309-7E3FCEF75687}" type="sibTrans" cxnId="{3E7EF008-0BCA-410C-8805-E4558A633095}">
      <dgm:prSet/>
      <dgm:spPr/>
      <dgm:t>
        <a:bodyPr/>
        <a:lstStyle/>
        <a:p>
          <a:endParaRPr lang="ru-RU"/>
        </a:p>
      </dgm:t>
    </dgm:pt>
    <dgm:pt modelId="{73C00203-B480-4AAD-9E2A-F304B8ACAFA3}" type="pres">
      <dgm:prSet presAssocID="{8FCC6302-3135-4CE6-9158-9B70F686B45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EB97354-62CB-499D-9CC6-E607C6B27B80}" type="pres">
      <dgm:prSet presAssocID="{8FCC6302-3135-4CE6-9158-9B70F686B452}" presName="Name1" presStyleCnt="0"/>
      <dgm:spPr/>
    </dgm:pt>
    <dgm:pt modelId="{086FF48E-C28F-48CB-9D10-E0DFB21C36E8}" type="pres">
      <dgm:prSet presAssocID="{8FCC6302-3135-4CE6-9158-9B70F686B452}" presName="cycle" presStyleCnt="0"/>
      <dgm:spPr/>
    </dgm:pt>
    <dgm:pt modelId="{F58888AA-C3A0-44DC-B62D-E45A337B7D27}" type="pres">
      <dgm:prSet presAssocID="{8FCC6302-3135-4CE6-9158-9B70F686B452}" presName="srcNode" presStyleLbl="node1" presStyleIdx="0" presStyleCnt="2"/>
      <dgm:spPr/>
    </dgm:pt>
    <dgm:pt modelId="{F2295C32-E33F-4461-9DCB-EDF07F6D8DB3}" type="pres">
      <dgm:prSet presAssocID="{8FCC6302-3135-4CE6-9158-9B70F686B452}" presName="conn" presStyleLbl="parChTrans1D2" presStyleIdx="0" presStyleCnt="1"/>
      <dgm:spPr/>
      <dgm:t>
        <a:bodyPr/>
        <a:lstStyle/>
        <a:p>
          <a:endParaRPr lang="ru-RU"/>
        </a:p>
      </dgm:t>
    </dgm:pt>
    <dgm:pt modelId="{6F1C1432-889E-47F5-B6BC-52C6B64BB40E}" type="pres">
      <dgm:prSet presAssocID="{8FCC6302-3135-4CE6-9158-9B70F686B452}" presName="extraNode" presStyleLbl="node1" presStyleIdx="0" presStyleCnt="2"/>
      <dgm:spPr/>
    </dgm:pt>
    <dgm:pt modelId="{46AE0239-B959-40BF-9574-89C4CA3A04F0}" type="pres">
      <dgm:prSet presAssocID="{8FCC6302-3135-4CE6-9158-9B70F686B452}" presName="dstNode" presStyleLbl="node1" presStyleIdx="0" presStyleCnt="2"/>
      <dgm:spPr/>
    </dgm:pt>
    <dgm:pt modelId="{2B9DED5C-3032-4C13-AFF0-7DB25D4A1BDA}" type="pres">
      <dgm:prSet presAssocID="{E3973A33-2421-4A94-A291-CDC634713A51}" presName="text_1" presStyleLbl="node1" presStyleIdx="0" presStyleCnt="2" custLinFactNeighborX="-1334" custLinFactNeighborY="27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FF2362-EC5F-4AB5-A51E-E61875E1AE6B}" type="pres">
      <dgm:prSet presAssocID="{E3973A33-2421-4A94-A291-CDC634713A51}" presName="accent_1" presStyleCnt="0"/>
      <dgm:spPr/>
    </dgm:pt>
    <dgm:pt modelId="{CB92C861-BC29-46EE-B315-2F691F3D2D4B}" type="pres">
      <dgm:prSet presAssocID="{E3973A33-2421-4A94-A291-CDC634713A51}" presName="accentRepeatNode" presStyleLbl="solidFgAcc1" presStyleIdx="0" presStyleCnt="2" custScaleX="78628" custScaleY="8279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08B7DE4-1648-4820-B6B7-DA52C92F75AD}" type="pres">
      <dgm:prSet presAssocID="{CD38F7CE-7062-4452-B361-0347B5BCD5AE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F151F9-3A5E-4A1F-B9BB-6373A5097DA3}" type="pres">
      <dgm:prSet presAssocID="{CD38F7CE-7062-4452-B361-0347B5BCD5AE}" presName="accent_2" presStyleCnt="0"/>
      <dgm:spPr/>
    </dgm:pt>
    <dgm:pt modelId="{47616E8E-EA5F-485F-A2E1-BA7416403221}" type="pres">
      <dgm:prSet presAssocID="{CD38F7CE-7062-4452-B361-0347B5BCD5AE}" presName="accentRepeatNode" presStyleLbl="solidFgAcc1" presStyleIdx="1" presStyleCnt="2" custAng="0" custScaleX="81306" custScaleY="75530" custLinFactNeighborX="-9665" custLinFactNeighborY="5273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endParaRPr lang="ru-RU"/>
        </a:p>
      </dgm:t>
    </dgm:pt>
  </dgm:ptLst>
  <dgm:cxnLst>
    <dgm:cxn modelId="{790B1CAB-F9C9-46B4-8326-207FC334D39C}" type="presOf" srcId="{E3973A33-2421-4A94-A291-CDC634713A51}" destId="{2B9DED5C-3032-4C13-AFF0-7DB25D4A1BDA}" srcOrd="0" destOrd="0" presId="urn:microsoft.com/office/officeart/2008/layout/VerticalCurvedList"/>
    <dgm:cxn modelId="{FB7FBB31-AF20-4373-A24B-84392238F206}" type="presOf" srcId="{CD38F7CE-7062-4452-B361-0347B5BCD5AE}" destId="{808B7DE4-1648-4820-B6B7-DA52C92F75AD}" srcOrd="0" destOrd="0" presId="urn:microsoft.com/office/officeart/2008/layout/VerticalCurvedList"/>
    <dgm:cxn modelId="{EEA42CB5-2CC5-426E-A7D6-F282AF56FBEC}" type="presOf" srcId="{2FB1DBCD-D498-4006-9A84-1014596CFBF6}" destId="{F2295C32-E33F-4461-9DCB-EDF07F6D8DB3}" srcOrd="0" destOrd="0" presId="urn:microsoft.com/office/officeart/2008/layout/VerticalCurvedList"/>
    <dgm:cxn modelId="{3E7EF008-0BCA-410C-8805-E4558A633095}" srcId="{8FCC6302-3135-4CE6-9158-9B70F686B452}" destId="{CD38F7CE-7062-4452-B361-0347B5BCD5AE}" srcOrd="1" destOrd="0" parTransId="{2BABE7C1-4C41-4C17-99F2-DD315DC64B4B}" sibTransId="{8EA337D6-9C2C-427F-B309-7E3FCEF75687}"/>
    <dgm:cxn modelId="{F18CAC2C-40FA-4323-8583-801372139F48}" type="presOf" srcId="{8FCC6302-3135-4CE6-9158-9B70F686B452}" destId="{73C00203-B480-4AAD-9E2A-F304B8ACAFA3}" srcOrd="0" destOrd="0" presId="urn:microsoft.com/office/officeart/2008/layout/VerticalCurvedList"/>
    <dgm:cxn modelId="{01D80AF9-4AF9-4BB4-A49F-C7900B2C2B25}" srcId="{8FCC6302-3135-4CE6-9158-9B70F686B452}" destId="{E3973A33-2421-4A94-A291-CDC634713A51}" srcOrd="0" destOrd="0" parTransId="{F95AE977-B8B2-4B62-B311-4705446D2472}" sibTransId="{2FB1DBCD-D498-4006-9A84-1014596CFBF6}"/>
    <dgm:cxn modelId="{20F60D09-B27D-4840-B0D7-977A9817AE9F}" type="presParOf" srcId="{73C00203-B480-4AAD-9E2A-F304B8ACAFA3}" destId="{4EB97354-62CB-499D-9CC6-E607C6B27B80}" srcOrd="0" destOrd="0" presId="urn:microsoft.com/office/officeart/2008/layout/VerticalCurvedList"/>
    <dgm:cxn modelId="{53D9DDC9-30C0-426D-A5A1-418FFBEB0705}" type="presParOf" srcId="{4EB97354-62CB-499D-9CC6-E607C6B27B80}" destId="{086FF48E-C28F-48CB-9D10-E0DFB21C36E8}" srcOrd="0" destOrd="0" presId="urn:microsoft.com/office/officeart/2008/layout/VerticalCurvedList"/>
    <dgm:cxn modelId="{C8AA7D6A-5131-4E15-9993-BEAF000B813F}" type="presParOf" srcId="{086FF48E-C28F-48CB-9D10-E0DFB21C36E8}" destId="{F58888AA-C3A0-44DC-B62D-E45A337B7D27}" srcOrd="0" destOrd="0" presId="urn:microsoft.com/office/officeart/2008/layout/VerticalCurvedList"/>
    <dgm:cxn modelId="{0A3B7CAF-A257-485E-893D-DC14C45484D8}" type="presParOf" srcId="{086FF48E-C28F-48CB-9D10-E0DFB21C36E8}" destId="{F2295C32-E33F-4461-9DCB-EDF07F6D8DB3}" srcOrd="1" destOrd="0" presId="urn:microsoft.com/office/officeart/2008/layout/VerticalCurvedList"/>
    <dgm:cxn modelId="{5F9C9DB7-4031-41AC-A4BC-B5657AB9DC7F}" type="presParOf" srcId="{086FF48E-C28F-48CB-9D10-E0DFB21C36E8}" destId="{6F1C1432-889E-47F5-B6BC-52C6B64BB40E}" srcOrd="2" destOrd="0" presId="urn:microsoft.com/office/officeart/2008/layout/VerticalCurvedList"/>
    <dgm:cxn modelId="{04E29F4B-9ED8-412F-9E98-6BEF9373E540}" type="presParOf" srcId="{086FF48E-C28F-48CB-9D10-E0DFB21C36E8}" destId="{46AE0239-B959-40BF-9574-89C4CA3A04F0}" srcOrd="3" destOrd="0" presId="urn:microsoft.com/office/officeart/2008/layout/VerticalCurvedList"/>
    <dgm:cxn modelId="{F28C0E70-4587-4E00-8403-631DDF07B2F5}" type="presParOf" srcId="{4EB97354-62CB-499D-9CC6-E607C6B27B80}" destId="{2B9DED5C-3032-4C13-AFF0-7DB25D4A1BDA}" srcOrd="1" destOrd="0" presId="urn:microsoft.com/office/officeart/2008/layout/VerticalCurvedList"/>
    <dgm:cxn modelId="{D3623AF7-7795-4CA1-9030-96669C91C660}" type="presParOf" srcId="{4EB97354-62CB-499D-9CC6-E607C6B27B80}" destId="{20FF2362-EC5F-4AB5-A51E-E61875E1AE6B}" srcOrd="2" destOrd="0" presId="urn:microsoft.com/office/officeart/2008/layout/VerticalCurvedList"/>
    <dgm:cxn modelId="{FB3DADE6-B317-4CD0-83F6-83A8A0520A35}" type="presParOf" srcId="{20FF2362-EC5F-4AB5-A51E-E61875E1AE6B}" destId="{CB92C861-BC29-46EE-B315-2F691F3D2D4B}" srcOrd="0" destOrd="0" presId="urn:microsoft.com/office/officeart/2008/layout/VerticalCurvedList"/>
    <dgm:cxn modelId="{462E6E62-A79A-4425-9CC6-818B4BA5EA4F}" type="presParOf" srcId="{4EB97354-62CB-499D-9CC6-E607C6B27B80}" destId="{808B7DE4-1648-4820-B6B7-DA52C92F75AD}" srcOrd="3" destOrd="0" presId="urn:microsoft.com/office/officeart/2008/layout/VerticalCurvedList"/>
    <dgm:cxn modelId="{6D13D03B-5F9C-4895-925E-88DB7A43A29B}" type="presParOf" srcId="{4EB97354-62CB-499D-9CC6-E607C6B27B80}" destId="{5AF151F9-3A5E-4A1F-B9BB-6373A5097DA3}" srcOrd="4" destOrd="0" presId="urn:microsoft.com/office/officeart/2008/layout/VerticalCurvedList"/>
    <dgm:cxn modelId="{3EFDC41D-A728-441A-8A8E-C0C364F058D8}" type="presParOf" srcId="{5AF151F9-3A5E-4A1F-B9BB-6373A5097DA3}" destId="{47616E8E-EA5F-485F-A2E1-BA741640322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527B34-10F3-47CF-8C90-1822FECDB3AA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61021D-D9D3-49B1-BBF6-3B82B830A086}">
      <dgm:prSet phldrT="[Текст]" custT="1"/>
      <dgm:spPr/>
      <dgm:t>
        <a:bodyPr/>
        <a:lstStyle/>
        <a:p>
          <a:r>
            <a:rPr lang="en-US" sz="1200" dirty="0" smtClean="0"/>
            <a:t>https://vk.com/testcenterkz</a:t>
          </a:r>
          <a:endParaRPr lang="ru-RU" sz="1200" dirty="0"/>
        </a:p>
      </dgm:t>
    </dgm:pt>
    <dgm:pt modelId="{E9E5590D-E65F-4E30-BE67-D98D0F34E746}" type="parTrans" cxnId="{6DCAF9E8-E8A1-41A3-8356-6B58EC58C6F4}">
      <dgm:prSet/>
      <dgm:spPr/>
      <dgm:t>
        <a:bodyPr/>
        <a:lstStyle/>
        <a:p>
          <a:endParaRPr lang="ru-RU"/>
        </a:p>
      </dgm:t>
    </dgm:pt>
    <dgm:pt modelId="{BBE0D702-E9F1-4A7B-8368-1B8E308546E6}" type="sibTrans" cxnId="{6DCAF9E8-E8A1-41A3-8356-6B58EC58C6F4}">
      <dgm:prSet/>
      <dgm:spPr/>
      <dgm:t>
        <a:bodyPr/>
        <a:lstStyle/>
        <a:p>
          <a:endParaRPr lang="ru-RU"/>
        </a:p>
      </dgm:t>
    </dgm:pt>
    <dgm:pt modelId="{CC0EADD5-DB5F-41B1-987A-A12F24066482}">
      <dgm:prSet phldrT="[Текст]" custT="1"/>
      <dgm:spPr/>
      <dgm:t>
        <a:bodyPr/>
        <a:lstStyle/>
        <a:p>
          <a:r>
            <a:rPr lang="en-US" sz="1200" dirty="0" smtClean="0"/>
            <a:t>https://www.youtube.com/channel/UCzmZObVJTezesGyIEKw6h-Q</a:t>
          </a:r>
          <a:endParaRPr lang="ru-RU" sz="1200" dirty="0"/>
        </a:p>
      </dgm:t>
    </dgm:pt>
    <dgm:pt modelId="{BF30DC0C-6899-4CE0-B1C4-EED7B22BBEBF}" type="parTrans" cxnId="{5EE6C493-73AB-457A-B713-81944731E141}">
      <dgm:prSet/>
      <dgm:spPr/>
      <dgm:t>
        <a:bodyPr/>
        <a:lstStyle/>
        <a:p>
          <a:endParaRPr lang="ru-RU"/>
        </a:p>
      </dgm:t>
    </dgm:pt>
    <dgm:pt modelId="{6F661F76-84DD-40BE-9466-860B061B4C1B}" type="sibTrans" cxnId="{5EE6C493-73AB-457A-B713-81944731E141}">
      <dgm:prSet/>
      <dgm:spPr/>
      <dgm:t>
        <a:bodyPr/>
        <a:lstStyle/>
        <a:p>
          <a:endParaRPr lang="ru-RU"/>
        </a:p>
      </dgm:t>
    </dgm:pt>
    <dgm:pt modelId="{EB943743-2582-4DE8-BC4F-37924C393DE2}">
      <dgm:prSet phldrT="[Текст]" custT="1"/>
      <dgm:spPr/>
      <dgm:t>
        <a:bodyPr/>
        <a:lstStyle/>
        <a:p>
          <a:r>
            <a:rPr lang="en-US" sz="1200" dirty="0" smtClean="0"/>
            <a:t>https://www.facebook.com/testcenterkz</a:t>
          </a:r>
          <a:endParaRPr lang="ru-RU" sz="1200" dirty="0"/>
        </a:p>
      </dgm:t>
    </dgm:pt>
    <dgm:pt modelId="{03C5BD19-BBB3-40EA-A965-BE4CF0DAE237}" type="parTrans" cxnId="{FB5A3883-F969-492A-96BC-A6EF078A6378}">
      <dgm:prSet/>
      <dgm:spPr/>
      <dgm:t>
        <a:bodyPr/>
        <a:lstStyle/>
        <a:p>
          <a:endParaRPr lang="ru-RU"/>
        </a:p>
      </dgm:t>
    </dgm:pt>
    <dgm:pt modelId="{BBCDB168-68D6-47E4-BD9C-A7EFA53B90ED}" type="sibTrans" cxnId="{FB5A3883-F969-492A-96BC-A6EF078A6378}">
      <dgm:prSet/>
      <dgm:spPr/>
      <dgm:t>
        <a:bodyPr/>
        <a:lstStyle/>
        <a:p>
          <a:endParaRPr lang="ru-RU"/>
        </a:p>
      </dgm:t>
    </dgm:pt>
    <dgm:pt modelId="{EBE445D8-E75A-4137-B532-98D2A0FC3AB0}">
      <dgm:prSet phldrT="[Текст]" custT="1"/>
      <dgm:spPr/>
      <dgm:t>
        <a:bodyPr/>
        <a:lstStyle/>
        <a:p>
          <a:r>
            <a:rPr lang="en-US" sz="1200" dirty="0" smtClean="0"/>
            <a:t>/https://instagram.com/testcenterkz</a:t>
          </a:r>
          <a:endParaRPr lang="ru-RU" sz="1200" dirty="0"/>
        </a:p>
      </dgm:t>
    </dgm:pt>
    <dgm:pt modelId="{BD3C4DEE-3CCC-4351-B5CD-20259082C7C2}" type="parTrans" cxnId="{CFBDB73D-2BF3-41EB-855D-7FEE1A057855}">
      <dgm:prSet/>
      <dgm:spPr/>
      <dgm:t>
        <a:bodyPr/>
        <a:lstStyle/>
        <a:p>
          <a:endParaRPr lang="ru-RU"/>
        </a:p>
      </dgm:t>
    </dgm:pt>
    <dgm:pt modelId="{A55C7981-9239-46AC-A261-5C2804C0BE05}" type="sibTrans" cxnId="{CFBDB73D-2BF3-41EB-855D-7FEE1A057855}">
      <dgm:prSet/>
      <dgm:spPr/>
      <dgm:t>
        <a:bodyPr/>
        <a:lstStyle/>
        <a:p>
          <a:endParaRPr lang="ru-RU"/>
        </a:p>
      </dgm:t>
    </dgm:pt>
    <dgm:pt modelId="{AB539A84-2E69-4970-BC42-4033BCA40F78}" type="pres">
      <dgm:prSet presAssocID="{3E527B34-10F3-47CF-8C90-1822FECDB3A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B99A63-2237-4B8C-B7FB-61C2E3D75AD2}" type="pres">
      <dgm:prSet presAssocID="{E061021D-D9D3-49B1-BBF6-3B82B830A086}" presName="compNode" presStyleCnt="0"/>
      <dgm:spPr/>
    </dgm:pt>
    <dgm:pt modelId="{347A9FB5-B669-45E2-B0AC-995E290E7431}" type="pres">
      <dgm:prSet presAssocID="{E061021D-D9D3-49B1-BBF6-3B82B830A086}" presName="pictRect" presStyleLbl="node1" presStyleIdx="0" presStyleCnt="4" custScaleX="79792" custScaleY="110448" custLinFactNeighborX="1437" custLinFactNeighborY="-44238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DC3F1AA-288A-4076-9F6F-B8D0AFD3EAC8}" type="pres">
      <dgm:prSet presAssocID="{E061021D-D9D3-49B1-BBF6-3B82B830A086}" presName="textRect" presStyleLbl="revTx" presStyleIdx="0" presStyleCnt="4" custScaleX="202802" custLinFactNeighborX="11475" custLinFactNeighborY="-700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44F5FA-A214-4D69-BD2E-296A619D80D0}" type="pres">
      <dgm:prSet presAssocID="{BBE0D702-E9F1-4A7B-8368-1B8E308546E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2B246E2-B2A5-4B72-8684-BB1AFFEB3155}" type="pres">
      <dgm:prSet presAssocID="{CC0EADD5-DB5F-41B1-987A-A12F24066482}" presName="compNode" presStyleCnt="0"/>
      <dgm:spPr/>
    </dgm:pt>
    <dgm:pt modelId="{58EE4375-82F2-48E3-8A56-8EAFE9363A0E}" type="pres">
      <dgm:prSet presAssocID="{CC0EADD5-DB5F-41B1-987A-A12F24066482}" presName="pictRect" presStyleLbl="node1" presStyleIdx="1" presStyleCnt="4" custScaleX="82538" custScaleY="112262" custLinFactX="-100000" custLinFactY="72998" custLinFactNeighborX="-117351" custLinFactNeighborY="10000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31E1D1FF-3168-4E52-9D38-5BC5C36BC553}" type="pres">
      <dgm:prSet presAssocID="{CC0EADD5-DB5F-41B1-987A-A12F24066482}" presName="textRect" presStyleLbl="revTx" presStyleIdx="1" presStyleCnt="4" custScaleX="207576" custScaleY="130687" custLinFactNeighborX="5464" custLinFactNeighborY="-632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7D350E-6144-4023-9190-1C5535130A80}" type="pres">
      <dgm:prSet presAssocID="{6F661F76-84DD-40BE-9466-860B061B4C1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224AA3A-0736-49E3-A36C-78F44843844E}" type="pres">
      <dgm:prSet presAssocID="{EB943743-2582-4DE8-BC4F-37924C393DE2}" presName="compNode" presStyleCnt="0"/>
      <dgm:spPr/>
    </dgm:pt>
    <dgm:pt modelId="{31C44C52-2F94-41D0-A7D7-A59DE144B483}" type="pres">
      <dgm:prSet presAssocID="{EB943743-2582-4DE8-BC4F-37924C393DE2}" presName="pictRect" presStyleLbl="node1" presStyleIdx="2" presStyleCnt="4" custScaleX="77269" custScaleY="107950" custLinFactX="100000" custLinFactY="-100000" custLinFactNeighborX="102203" custLinFactNeighborY="-12464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11974E53-646F-4817-8917-37EF49BE2D55}" type="pres">
      <dgm:prSet presAssocID="{EB943743-2582-4DE8-BC4F-37924C393DE2}" presName="textRect" presStyleLbl="revTx" presStyleIdx="2" presStyleCnt="4" custScaleX="215472" custLinFactNeighborX="8816" custLinFactNeighborY="32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81D881-B529-4590-8762-5F995AA815B3}" type="pres">
      <dgm:prSet presAssocID="{BBCDB168-68D6-47E4-BD9C-A7EFA53B90E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2495DFB-68CA-4A27-BAF3-6064BEF303A4}" type="pres">
      <dgm:prSet presAssocID="{EBE445D8-E75A-4137-B532-98D2A0FC3AB0}" presName="compNode" presStyleCnt="0"/>
      <dgm:spPr/>
    </dgm:pt>
    <dgm:pt modelId="{4F46B714-825A-4A10-A2AE-DEBCB6F8E2FE}" type="pres">
      <dgm:prSet presAssocID="{EBE445D8-E75A-4137-B532-98D2A0FC3AB0}" presName="pictRect" presStyleLbl="node1" presStyleIdx="3" presStyleCnt="4" custScaleX="69494" custScaleY="108173" custLinFactNeighborX="1999" custLinFactNeighborY="-4646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F075B156-A7CE-4506-9444-7045546E7822}" type="pres">
      <dgm:prSet presAssocID="{EBE445D8-E75A-4137-B532-98D2A0FC3AB0}" presName="textRect" presStyleLbl="revTx" presStyleIdx="3" presStyleCnt="4" custScaleX="172794" custLinFactNeighborX="-590" custLinFactNeighborY="5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05BEE3-319D-4364-8419-92C865B42040}" type="presOf" srcId="{BBE0D702-E9F1-4A7B-8368-1B8E308546E6}" destId="{F844F5FA-A214-4D69-BD2E-296A619D80D0}" srcOrd="0" destOrd="0" presId="urn:microsoft.com/office/officeart/2005/8/layout/pList1"/>
    <dgm:cxn modelId="{FB5A3883-F969-492A-96BC-A6EF078A6378}" srcId="{3E527B34-10F3-47CF-8C90-1822FECDB3AA}" destId="{EB943743-2582-4DE8-BC4F-37924C393DE2}" srcOrd="2" destOrd="0" parTransId="{03C5BD19-BBB3-40EA-A965-BE4CF0DAE237}" sibTransId="{BBCDB168-68D6-47E4-BD9C-A7EFA53B90ED}"/>
    <dgm:cxn modelId="{93284A09-D81C-44BD-BA4F-B09DF9DF6E20}" type="presOf" srcId="{E061021D-D9D3-49B1-BBF6-3B82B830A086}" destId="{0DC3F1AA-288A-4076-9F6F-B8D0AFD3EAC8}" srcOrd="0" destOrd="0" presId="urn:microsoft.com/office/officeart/2005/8/layout/pList1"/>
    <dgm:cxn modelId="{5E525452-8DF0-46F4-BB21-70F010844D34}" type="presOf" srcId="{CC0EADD5-DB5F-41B1-987A-A12F24066482}" destId="{31E1D1FF-3168-4E52-9D38-5BC5C36BC553}" srcOrd="0" destOrd="0" presId="urn:microsoft.com/office/officeart/2005/8/layout/pList1"/>
    <dgm:cxn modelId="{5EE6C493-73AB-457A-B713-81944731E141}" srcId="{3E527B34-10F3-47CF-8C90-1822FECDB3AA}" destId="{CC0EADD5-DB5F-41B1-987A-A12F24066482}" srcOrd="1" destOrd="0" parTransId="{BF30DC0C-6899-4CE0-B1C4-EED7B22BBEBF}" sibTransId="{6F661F76-84DD-40BE-9466-860B061B4C1B}"/>
    <dgm:cxn modelId="{6DCAF9E8-E8A1-41A3-8356-6B58EC58C6F4}" srcId="{3E527B34-10F3-47CF-8C90-1822FECDB3AA}" destId="{E061021D-D9D3-49B1-BBF6-3B82B830A086}" srcOrd="0" destOrd="0" parTransId="{E9E5590D-E65F-4E30-BE67-D98D0F34E746}" sibTransId="{BBE0D702-E9F1-4A7B-8368-1B8E308546E6}"/>
    <dgm:cxn modelId="{F8BE0893-C8A8-4C79-8637-B342BDA1374C}" type="presOf" srcId="{EB943743-2582-4DE8-BC4F-37924C393DE2}" destId="{11974E53-646F-4817-8917-37EF49BE2D55}" srcOrd="0" destOrd="0" presId="urn:microsoft.com/office/officeart/2005/8/layout/pList1"/>
    <dgm:cxn modelId="{D74B1E5B-7B51-4A10-889C-97DEAC53F291}" type="presOf" srcId="{6F661F76-84DD-40BE-9466-860B061B4C1B}" destId="{417D350E-6144-4023-9190-1C5535130A80}" srcOrd="0" destOrd="0" presId="urn:microsoft.com/office/officeart/2005/8/layout/pList1"/>
    <dgm:cxn modelId="{CFB2098C-1361-49C3-9165-36B5781264D4}" type="presOf" srcId="{3E527B34-10F3-47CF-8C90-1822FECDB3AA}" destId="{AB539A84-2E69-4970-BC42-4033BCA40F78}" srcOrd="0" destOrd="0" presId="urn:microsoft.com/office/officeart/2005/8/layout/pList1"/>
    <dgm:cxn modelId="{D994E8E5-0662-46E1-9439-751C90EC3AFF}" type="presOf" srcId="{BBCDB168-68D6-47E4-BD9C-A7EFA53B90ED}" destId="{1A81D881-B529-4590-8762-5F995AA815B3}" srcOrd="0" destOrd="0" presId="urn:microsoft.com/office/officeart/2005/8/layout/pList1"/>
    <dgm:cxn modelId="{A2726304-073E-43E5-B57F-C9148131A05B}" type="presOf" srcId="{EBE445D8-E75A-4137-B532-98D2A0FC3AB0}" destId="{F075B156-A7CE-4506-9444-7045546E7822}" srcOrd="0" destOrd="0" presId="urn:microsoft.com/office/officeart/2005/8/layout/pList1"/>
    <dgm:cxn modelId="{CFBDB73D-2BF3-41EB-855D-7FEE1A057855}" srcId="{3E527B34-10F3-47CF-8C90-1822FECDB3AA}" destId="{EBE445D8-E75A-4137-B532-98D2A0FC3AB0}" srcOrd="3" destOrd="0" parTransId="{BD3C4DEE-3CCC-4351-B5CD-20259082C7C2}" sibTransId="{A55C7981-9239-46AC-A261-5C2804C0BE05}"/>
    <dgm:cxn modelId="{3CF84950-7E6B-4874-A9A7-8AFC9567F34D}" type="presParOf" srcId="{AB539A84-2E69-4970-BC42-4033BCA40F78}" destId="{D8B99A63-2237-4B8C-B7FB-61C2E3D75AD2}" srcOrd="0" destOrd="0" presId="urn:microsoft.com/office/officeart/2005/8/layout/pList1"/>
    <dgm:cxn modelId="{B39360E5-138D-40E2-836E-A7F5278B58A0}" type="presParOf" srcId="{D8B99A63-2237-4B8C-B7FB-61C2E3D75AD2}" destId="{347A9FB5-B669-45E2-B0AC-995E290E7431}" srcOrd="0" destOrd="0" presId="urn:microsoft.com/office/officeart/2005/8/layout/pList1"/>
    <dgm:cxn modelId="{2DE4D102-C098-4E19-850D-95FD09FE44F5}" type="presParOf" srcId="{D8B99A63-2237-4B8C-B7FB-61C2E3D75AD2}" destId="{0DC3F1AA-288A-4076-9F6F-B8D0AFD3EAC8}" srcOrd="1" destOrd="0" presId="urn:microsoft.com/office/officeart/2005/8/layout/pList1"/>
    <dgm:cxn modelId="{CB96B75F-3C31-433F-8D65-A19E4A9368DB}" type="presParOf" srcId="{AB539A84-2E69-4970-BC42-4033BCA40F78}" destId="{F844F5FA-A214-4D69-BD2E-296A619D80D0}" srcOrd="1" destOrd="0" presId="urn:microsoft.com/office/officeart/2005/8/layout/pList1"/>
    <dgm:cxn modelId="{788DAAF1-CADF-435D-AF62-DDBD2CD854F0}" type="presParOf" srcId="{AB539A84-2E69-4970-BC42-4033BCA40F78}" destId="{A2B246E2-B2A5-4B72-8684-BB1AFFEB3155}" srcOrd="2" destOrd="0" presId="urn:microsoft.com/office/officeart/2005/8/layout/pList1"/>
    <dgm:cxn modelId="{46EA24A0-E823-47E1-BA24-26B3365A412F}" type="presParOf" srcId="{A2B246E2-B2A5-4B72-8684-BB1AFFEB3155}" destId="{58EE4375-82F2-48E3-8A56-8EAFE9363A0E}" srcOrd="0" destOrd="0" presId="urn:microsoft.com/office/officeart/2005/8/layout/pList1"/>
    <dgm:cxn modelId="{D9F52607-50A9-4820-A45C-3EB0F8C793FB}" type="presParOf" srcId="{A2B246E2-B2A5-4B72-8684-BB1AFFEB3155}" destId="{31E1D1FF-3168-4E52-9D38-5BC5C36BC553}" srcOrd="1" destOrd="0" presId="urn:microsoft.com/office/officeart/2005/8/layout/pList1"/>
    <dgm:cxn modelId="{1F2FEE3B-71B9-44DE-AD11-05ACEC17D9AD}" type="presParOf" srcId="{AB539A84-2E69-4970-BC42-4033BCA40F78}" destId="{417D350E-6144-4023-9190-1C5535130A80}" srcOrd="3" destOrd="0" presId="urn:microsoft.com/office/officeart/2005/8/layout/pList1"/>
    <dgm:cxn modelId="{4BF2DAE7-2FA9-4B52-83BB-6EDF6AE82978}" type="presParOf" srcId="{AB539A84-2E69-4970-BC42-4033BCA40F78}" destId="{3224AA3A-0736-49E3-A36C-78F44843844E}" srcOrd="4" destOrd="0" presId="urn:microsoft.com/office/officeart/2005/8/layout/pList1"/>
    <dgm:cxn modelId="{1C6A36BA-AD95-432C-B92D-3D3290DDF93E}" type="presParOf" srcId="{3224AA3A-0736-49E3-A36C-78F44843844E}" destId="{31C44C52-2F94-41D0-A7D7-A59DE144B483}" srcOrd="0" destOrd="0" presId="urn:microsoft.com/office/officeart/2005/8/layout/pList1"/>
    <dgm:cxn modelId="{F66C86F7-94A3-40A1-87D3-D3E5FC3D2FFE}" type="presParOf" srcId="{3224AA3A-0736-49E3-A36C-78F44843844E}" destId="{11974E53-646F-4817-8917-37EF49BE2D55}" srcOrd="1" destOrd="0" presId="urn:microsoft.com/office/officeart/2005/8/layout/pList1"/>
    <dgm:cxn modelId="{CB829D74-11D0-4102-A9BA-E6FEF5E69AB1}" type="presParOf" srcId="{AB539A84-2E69-4970-BC42-4033BCA40F78}" destId="{1A81D881-B529-4590-8762-5F995AA815B3}" srcOrd="5" destOrd="0" presId="urn:microsoft.com/office/officeart/2005/8/layout/pList1"/>
    <dgm:cxn modelId="{45B9DD49-1FD6-481D-971E-86D4F19F2F3B}" type="presParOf" srcId="{AB539A84-2E69-4970-BC42-4033BCA40F78}" destId="{F2495DFB-68CA-4A27-BAF3-6064BEF303A4}" srcOrd="6" destOrd="0" presId="urn:microsoft.com/office/officeart/2005/8/layout/pList1"/>
    <dgm:cxn modelId="{A4B6A92A-ABC9-4F5B-A7B6-973FCC0FFF15}" type="presParOf" srcId="{F2495DFB-68CA-4A27-BAF3-6064BEF303A4}" destId="{4F46B714-825A-4A10-A2AE-DEBCB6F8E2FE}" srcOrd="0" destOrd="0" presId="urn:microsoft.com/office/officeart/2005/8/layout/pList1"/>
    <dgm:cxn modelId="{27FCF124-0E98-4D86-B824-4F3D33A36ED9}" type="presParOf" srcId="{F2495DFB-68CA-4A27-BAF3-6064BEF303A4}" destId="{F075B156-A7CE-4506-9444-7045546E7822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E74F14-5590-458F-8411-DC10311A5C64}">
      <dsp:nvSpPr>
        <dsp:cNvPr id="0" name=""/>
        <dsp:cNvSpPr/>
      </dsp:nvSpPr>
      <dsp:spPr>
        <a:xfrm>
          <a:off x="0" y="0"/>
          <a:ext cx="8690936" cy="1274548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solidFill>
                <a:schemeClr val="tx1"/>
              </a:solidFill>
              <a:latin typeface="Palatino Linotype" pitchFamily="18" charset="0"/>
            </a:rPr>
            <a:t>Онлайн байқау тестілеуі</a:t>
          </a:r>
          <a:endParaRPr lang="ru-RU" sz="2800" kern="1200" dirty="0">
            <a:solidFill>
              <a:schemeClr val="tx1"/>
            </a:solidFill>
            <a:latin typeface="Palatino Linotype" pitchFamily="18" charset="0"/>
          </a:endParaRPr>
        </a:p>
      </dsp:txBody>
      <dsp:txXfrm>
        <a:off x="37330" y="37330"/>
        <a:ext cx="7207899" cy="1199888"/>
      </dsp:txXfrm>
    </dsp:sp>
    <dsp:sp modelId="{1A8979F7-CC69-47AA-ACCD-788F9527EDCD}">
      <dsp:nvSpPr>
        <dsp:cNvPr id="0" name=""/>
        <dsp:cNvSpPr/>
      </dsp:nvSpPr>
      <dsp:spPr>
        <a:xfrm>
          <a:off x="772450" y="1547019"/>
          <a:ext cx="8690936" cy="1274548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100" kern="1200" dirty="0" smtClean="0">
              <a:solidFill>
                <a:schemeClr val="tx1"/>
              </a:solidFill>
              <a:latin typeface="Palatino Linotype" pitchFamily="18" charset="0"/>
            </a:rPr>
            <a:t>1 тестілеудің құны – 260 теңге.</a:t>
          </a:r>
          <a:endParaRPr lang="ru-RU" sz="2100" kern="1200" dirty="0">
            <a:solidFill>
              <a:schemeClr val="tx1"/>
            </a:solidFill>
            <a:latin typeface="Palatino Linotype" pitchFamily="18" charset="0"/>
          </a:endParaRPr>
        </a:p>
      </dsp:txBody>
      <dsp:txXfrm>
        <a:off x="809780" y="1584349"/>
        <a:ext cx="7059953" cy="1199888"/>
      </dsp:txXfrm>
    </dsp:sp>
    <dsp:sp modelId="{16EA4B9D-4FA6-4D9E-9928-9947DEBF3C4F}">
      <dsp:nvSpPr>
        <dsp:cNvPr id="0" name=""/>
        <dsp:cNvSpPr/>
      </dsp:nvSpPr>
      <dsp:spPr>
        <a:xfrm>
          <a:off x="1444868" y="2886459"/>
          <a:ext cx="8690936" cy="1526769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100" kern="1200" dirty="0" smtClean="0">
              <a:solidFill>
                <a:schemeClr val="tx1"/>
              </a:solidFill>
              <a:latin typeface="Palatino Linotype" pitchFamily="18" charset="0"/>
            </a:rPr>
            <a:t>Төлем тәсілдері: 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100" kern="1200" dirty="0" smtClean="0">
              <a:solidFill>
                <a:schemeClr val="tx1"/>
              </a:solidFill>
              <a:latin typeface="Palatino Linotype" pitchFamily="18" charset="0"/>
            </a:rPr>
            <a:t>Касса 24 терминалдары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100" kern="1200" dirty="0" smtClean="0">
              <a:solidFill>
                <a:schemeClr val="tx1"/>
              </a:solidFill>
              <a:latin typeface="Palatino Linotype" pitchFamily="18" charset="0"/>
            </a:rPr>
            <a:t>Веб-бағдарламадағы </a:t>
          </a:r>
          <a:r>
            <a:rPr lang="ru-RU" sz="2100" b="0" i="0" kern="1200" dirty="0" smtClean="0">
              <a:solidFill>
                <a:schemeClr val="tx1"/>
              </a:solidFill>
            </a:rPr>
            <a:t>«Жеке кабинет</a:t>
          </a:r>
          <a:r>
            <a:rPr lang="ru-RU" sz="2100" kern="1200" dirty="0" smtClean="0">
              <a:solidFill>
                <a:schemeClr val="tx1"/>
              </a:solidFill>
              <a:latin typeface="Palatino Linotype" pitchFamily="18" charset="0"/>
            </a:rPr>
            <a:t>»</a:t>
          </a:r>
          <a:endParaRPr lang="ru-RU" sz="2100" kern="1200" dirty="0">
            <a:solidFill>
              <a:schemeClr val="tx1"/>
            </a:solidFill>
            <a:latin typeface="Palatino Linotype" pitchFamily="18" charset="0"/>
          </a:endParaRPr>
        </a:p>
      </dsp:txBody>
      <dsp:txXfrm>
        <a:off x="1489586" y="2931177"/>
        <a:ext cx="7056041" cy="1437333"/>
      </dsp:txXfrm>
    </dsp:sp>
    <dsp:sp modelId="{997D7FD6-6F8D-4FFF-8EC0-97FB8622CF87}">
      <dsp:nvSpPr>
        <dsp:cNvPr id="0" name=""/>
        <dsp:cNvSpPr/>
      </dsp:nvSpPr>
      <dsp:spPr>
        <a:xfrm>
          <a:off x="2172733" y="4518854"/>
          <a:ext cx="8690936" cy="1274548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100" kern="1200" dirty="0" smtClean="0">
              <a:solidFill>
                <a:schemeClr val="tx1"/>
              </a:solidFill>
              <a:latin typeface="Palatino Linotype" pitchFamily="18" charset="0"/>
            </a:rPr>
            <a:t>Екінші деңгейдегі банктер</a:t>
          </a:r>
          <a:endParaRPr lang="ru-RU" sz="2100" kern="1200" dirty="0">
            <a:solidFill>
              <a:schemeClr val="tx1"/>
            </a:solidFill>
            <a:latin typeface="Palatino Linotype" pitchFamily="18" charset="0"/>
          </a:endParaRPr>
        </a:p>
      </dsp:txBody>
      <dsp:txXfrm>
        <a:off x="2210063" y="4556184"/>
        <a:ext cx="7059953" cy="1199888"/>
      </dsp:txXfrm>
    </dsp:sp>
    <dsp:sp modelId="{78DB86B3-EAC8-4B1B-842F-2594E841DA15}">
      <dsp:nvSpPr>
        <dsp:cNvPr id="0" name=""/>
        <dsp:cNvSpPr/>
      </dsp:nvSpPr>
      <dsp:spPr>
        <a:xfrm>
          <a:off x="7862479" y="976188"/>
          <a:ext cx="828456" cy="82845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048882" y="976188"/>
        <a:ext cx="455650" cy="623413"/>
      </dsp:txXfrm>
    </dsp:sp>
    <dsp:sp modelId="{018A6453-91A6-4C44-A343-E63D513FC052}">
      <dsp:nvSpPr>
        <dsp:cNvPr id="0" name=""/>
        <dsp:cNvSpPr/>
      </dsp:nvSpPr>
      <dsp:spPr>
        <a:xfrm>
          <a:off x="8590345" y="2482473"/>
          <a:ext cx="828456" cy="82845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776748" y="2482473"/>
        <a:ext cx="455650" cy="623413"/>
      </dsp:txXfrm>
    </dsp:sp>
    <dsp:sp modelId="{E55539D9-F23D-480D-8F6B-A1D0C384FC15}">
      <dsp:nvSpPr>
        <dsp:cNvPr id="0" name=""/>
        <dsp:cNvSpPr/>
      </dsp:nvSpPr>
      <dsp:spPr>
        <a:xfrm>
          <a:off x="9307347" y="3988757"/>
          <a:ext cx="828456" cy="82845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9493750" y="3988757"/>
        <a:ext cx="455650" cy="6234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95C32-E33F-4461-9DCB-EDF07F6D8DB3}">
      <dsp:nvSpPr>
        <dsp:cNvPr id="0" name=""/>
        <dsp:cNvSpPr/>
      </dsp:nvSpPr>
      <dsp:spPr>
        <a:xfrm>
          <a:off x="-5825997" y="-891653"/>
          <a:ext cx="6935941" cy="6935941"/>
        </a:xfrm>
        <a:prstGeom prst="blockArc">
          <a:avLst>
            <a:gd name="adj1" fmla="val 18900000"/>
            <a:gd name="adj2" fmla="val 2700000"/>
            <a:gd name="adj3" fmla="val 311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9DED5C-3032-4C13-AFF0-7DB25D4A1BDA}">
      <dsp:nvSpPr>
        <dsp:cNvPr id="0" name=""/>
        <dsp:cNvSpPr/>
      </dsp:nvSpPr>
      <dsp:spPr>
        <a:xfrm>
          <a:off x="847230" y="776511"/>
          <a:ext cx="4104372" cy="1472004"/>
        </a:xfrm>
        <a:prstGeom prst="rect">
          <a:avLst/>
        </a:prstGeom>
        <a:solidFill>
          <a:schemeClr val="accent5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168404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900" kern="1200" dirty="0" smtClean="0">
              <a:solidFill>
                <a:schemeClr val="bg1"/>
              </a:solidFill>
            </a:rPr>
            <a:t>ҚР Білім және ғылым министрлігі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FF00"/>
              </a:solidFill>
            </a:rPr>
            <a:t>www.edu.gov.kz</a:t>
          </a:r>
          <a:r>
            <a:rPr lang="ru-RU" sz="1900" kern="1200" dirty="0" smtClean="0">
              <a:solidFill>
                <a:srgbClr val="FFFF00"/>
              </a:solidFill>
            </a:rPr>
            <a:t> </a:t>
          </a:r>
          <a:endParaRPr lang="ru-RU" sz="1900" kern="1200" dirty="0">
            <a:solidFill>
              <a:srgbClr val="FFFF00"/>
            </a:solidFill>
          </a:endParaRPr>
        </a:p>
      </dsp:txBody>
      <dsp:txXfrm>
        <a:off x="847230" y="776511"/>
        <a:ext cx="4104372" cy="1472004"/>
      </dsp:txXfrm>
    </dsp:sp>
    <dsp:sp modelId="{CB92C861-BC29-46EE-B315-2F691F3D2D4B}">
      <dsp:nvSpPr>
        <dsp:cNvPr id="0" name=""/>
        <dsp:cNvSpPr/>
      </dsp:nvSpPr>
      <dsp:spPr>
        <a:xfrm>
          <a:off x="178602" y="710409"/>
          <a:ext cx="1446759" cy="152339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8B7DE4-1648-4820-B6B7-DA52C92F75AD}">
      <dsp:nvSpPr>
        <dsp:cNvPr id="0" name=""/>
        <dsp:cNvSpPr/>
      </dsp:nvSpPr>
      <dsp:spPr>
        <a:xfrm>
          <a:off x="901982" y="2944524"/>
          <a:ext cx="4104372" cy="1472004"/>
        </a:xfrm>
        <a:prstGeom prst="rect">
          <a:avLst/>
        </a:prstGeom>
        <a:solidFill>
          <a:schemeClr val="accent5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1168404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Ұлттық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тестілеу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орталығы</a:t>
          </a:r>
          <a:r>
            <a:rPr lang="ru-RU" sz="1900" kern="1200" dirty="0" smtClean="0"/>
            <a:t> </a:t>
          </a:r>
          <a:r>
            <a:rPr lang="en-US" sz="1900" kern="1200" dirty="0" smtClean="0">
              <a:solidFill>
                <a:srgbClr val="FFFF00"/>
              </a:solidFill>
            </a:rPr>
            <a:t>http://www.testcenter.kz</a:t>
          </a:r>
          <a:endParaRPr lang="ru-RU" sz="1900" kern="1200" dirty="0">
            <a:solidFill>
              <a:srgbClr val="FFFF00"/>
            </a:solidFill>
          </a:endParaRPr>
        </a:p>
      </dsp:txBody>
      <dsp:txXfrm>
        <a:off x="901982" y="2944524"/>
        <a:ext cx="4104372" cy="1472004"/>
      </dsp:txXfrm>
    </dsp:sp>
    <dsp:sp modelId="{47616E8E-EA5F-485F-A2E1-BA7416403221}">
      <dsp:nvSpPr>
        <dsp:cNvPr id="0" name=""/>
        <dsp:cNvSpPr/>
      </dsp:nvSpPr>
      <dsp:spPr>
        <a:xfrm>
          <a:off x="0" y="3082672"/>
          <a:ext cx="1496035" cy="138975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7A9FB5-B669-45E2-B0AC-995E290E7431}">
      <dsp:nvSpPr>
        <dsp:cNvPr id="0" name=""/>
        <dsp:cNvSpPr/>
      </dsp:nvSpPr>
      <dsp:spPr>
        <a:xfrm>
          <a:off x="892411" y="305102"/>
          <a:ext cx="1128372" cy="1076143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C3F1AA-288A-4076-9F6F-B8D0AFD3EAC8}">
      <dsp:nvSpPr>
        <dsp:cNvPr id="0" name=""/>
        <dsp:cNvSpPr/>
      </dsp:nvSpPr>
      <dsp:spPr>
        <a:xfrm>
          <a:off x="164594" y="1393646"/>
          <a:ext cx="2867909" cy="524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https://vk.com/testcenterkz</a:t>
          </a:r>
          <a:endParaRPr lang="ru-RU" sz="1200" kern="1200" dirty="0"/>
        </a:p>
      </dsp:txBody>
      <dsp:txXfrm>
        <a:off x="164594" y="1393646"/>
        <a:ext cx="2867909" cy="524646"/>
      </dsp:txXfrm>
    </dsp:sp>
    <dsp:sp modelId="{58EE4375-82F2-48E3-8A56-8EAFE9363A0E}">
      <dsp:nvSpPr>
        <dsp:cNvPr id="0" name=""/>
        <dsp:cNvSpPr/>
      </dsp:nvSpPr>
      <dsp:spPr>
        <a:xfrm>
          <a:off x="822159" y="2377060"/>
          <a:ext cx="1167204" cy="1093818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E1D1FF-3168-4E52-9D38-5BC5C36BC553}">
      <dsp:nvSpPr>
        <dsp:cNvPr id="0" name=""/>
        <dsp:cNvSpPr/>
      </dsp:nvSpPr>
      <dsp:spPr>
        <a:xfrm>
          <a:off x="3014026" y="1313144"/>
          <a:ext cx="2935420" cy="6856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https://www.youtube.com/channel/UCzmZObVJTezesGyIEKw6h-Q</a:t>
          </a:r>
          <a:endParaRPr lang="ru-RU" sz="1200" kern="1200" dirty="0"/>
        </a:p>
      </dsp:txBody>
      <dsp:txXfrm>
        <a:off x="3014026" y="1313144"/>
        <a:ext cx="2935420" cy="685645"/>
      </dsp:txXfrm>
    </dsp:sp>
    <dsp:sp modelId="{31C44C52-2F94-41D0-A7D7-A59DE144B483}">
      <dsp:nvSpPr>
        <dsp:cNvPr id="0" name=""/>
        <dsp:cNvSpPr/>
      </dsp:nvSpPr>
      <dsp:spPr>
        <a:xfrm>
          <a:off x="3995301" y="283853"/>
          <a:ext cx="1092693" cy="1051804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974E53-646F-4817-8917-37EF49BE2D55}">
      <dsp:nvSpPr>
        <dsp:cNvPr id="0" name=""/>
        <dsp:cNvSpPr/>
      </dsp:nvSpPr>
      <dsp:spPr>
        <a:xfrm>
          <a:off x="283340" y="3502664"/>
          <a:ext cx="3047081" cy="524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https://www.facebook.com/testcenterkz</a:t>
          </a:r>
          <a:endParaRPr lang="ru-RU" sz="1200" kern="1200" dirty="0"/>
        </a:p>
      </dsp:txBody>
      <dsp:txXfrm>
        <a:off x="283340" y="3502664"/>
        <a:ext cx="3047081" cy="524646"/>
      </dsp:txXfrm>
    </dsp:sp>
    <dsp:sp modelId="{4F46B714-825A-4A10-A2AE-DEBCB6F8E2FE}">
      <dsp:nvSpPr>
        <dsp:cNvPr id="0" name=""/>
        <dsp:cNvSpPr/>
      </dsp:nvSpPr>
      <dsp:spPr>
        <a:xfrm>
          <a:off x="4105897" y="2426837"/>
          <a:ext cx="982744" cy="1053977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75B156-A7CE-4506-9444-7045546E7822}">
      <dsp:nvSpPr>
        <dsp:cNvPr id="0" name=""/>
        <dsp:cNvSpPr/>
      </dsp:nvSpPr>
      <dsp:spPr>
        <a:xfrm>
          <a:off x="3338880" y="3516082"/>
          <a:ext cx="2443553" cy="5246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/https://instagram.com/testcenterkz</a:t>
          </a:r>
          <a:endParaRPr lang="ru-RU" sz="1200" kern="1200" dirty="0"/>
        </a:p>
      </dsp:txBody>
      <dsp:txXfrm>
        <a:off x="3338880" y="3516082"/>
        <a:ext cx="2443553" cy="5246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D5C545-6AFE-445B-A08B-B8EC481CED3D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666C03-BB7C-4F6E-A087-29047C0D94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171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119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942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2884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149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82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6565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806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14281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1896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3265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930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020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1601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7028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81656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606425" y="871538"/>
            <a:ext cx="7751763" cy="43608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indent="449263" algn="just">
              <a:lnSpc>
                <a:spcPct val="115000"/>
              </a:lnSpc>
              <a:spcBef>
                <a:spcPts val="600"/>
              </a:spcBef>
            </a:pPr>
            <a:endParaRPr lang="ru-RU"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205AC60-53AA-46EC-B872-58DCA0B5CC3B}" type="slidenum">
              <a:rPr lang="ru-RU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18</a:t>
            </a:fld>
            <a:endParaRPr lang="ru-RU" smtClean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7346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66ED7-631A-46AF-B451-227D0A8685A0}" type="slidenum">
              <a:rPr lang="ru-RU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972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148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943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795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9339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371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117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9508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789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4603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859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498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5E50E17-FD04-4972-89B7-9E903B1C446E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FF6C1B6-CF66-488B-9DFE-BD6979974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571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9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1.tmp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5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27148" y="234607"/>
            <a:ext cx="11153604" cy="1169189"/>
          </a:xfrm>
        </p:spPr>
        <p:txBody>
          <a:bodyPr>
            <a:noAutofit/>
          </a:bodyPr>
          <a:lstStyle/>
          <a:p>
            <a:pPr algn="ctr"/>
            <a:r>
              <a:rPr lang="kk-KZ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Қазақстан Респубуликасы Білім және ғылым министрлігі</a:t>
            </a:r>
          </a:p>
          <a:p>
            <a:pPr algn="ctr"/>
            <a:r>
              <a:rPr lang="kk-KZ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Ұлттық тестілеу орталығы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38310" y="5770448"/>
            <a:ext cx="1439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Астана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9920" y="2511862"/>
            <a:ext cx="1133216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35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Ұлттық бірыңғай тестілеуді</a:t>
            </a:r>
            <a:r>
              <a:rPr lang="kk-KZ" sz="3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k-KZ" sz="35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ұйымдастыру және өткізу </a:t>
            </a:r>
            <a:r>
              <a:rPr lang="kk-KZ" sz="3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туралы</a:t>
            </a:r>
            <a:r>
              <a:rPr lang="en-US" sz="3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k-KZ" sz="3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(наурыз)</a:t>
            </a:r>
            <a:endParaRPr lang="ru-RU" sz="3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30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5"/>
          <p:cNvSpPr>
            <a:spLocks noChangeArrowheads="1"/>
          </p:cNvSpPr>
          <p:nvPr/>
        </p:nvSpPr>
        <p:spPr bwMode="auto">
          <a:xfrm>
            <a:off x="727789" y="2736502"/>
            <a:ext cx="11288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sz="2400" dirty="0">
                <a:cs typeface="Arial" panose="020B0604020202020204" pitchFamily="34" charset="0"/>
              </a:rPr>
              <a:t>«ҰБТ – </a:t>
            </a:r>
            <a:r>
              <a:rPr lang="ru-RU" sz="2400" dirty="0" err="1">
                <a:cs typeface="Arial" panose="020B0604020202020204" pitchFamily="34" charset="0"/>
              </a:rPr>
              <a:t>жоғары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және</a:t>
            </a:r>
            <a:r>
              <a:rPr lang="ru-RU" sz="2400" dirty="0">
                <a:cs typeface="Arial" panose="020B0604020202020204" pitchFamily="34" charset="0"/>
              </a:rPr>
              <a:t> (</a:t>
            </a:r>
            <a:r>
              <a:rPr lang="ru-RU" sz="2400" dirty="0" err="1">
                <a:cs typeface="Arial" panose="020B0604020202020204" pitchFamily="34" charset="0"/>
              </a:rPr>
              <a:t>немесе</a:t>
            </a:r>
            <a:r>
              <a:rPr lang="ru-RU" sz="2400" dirty="0">
                <a:cs typeface="Arial" panose="020B0604020202020204" pitchFamily="34" charset="0"/>
              </a:rPr>
              <a:t>) </a:t>
            </a:r>
            <a:r>
              <a:rPr lang="ru-RU" sz="2400" dirty="0" err="1">
                <a:cs typeface="Arial" panose="020B0604020202020204" pitchFamily="34" charset="0"/>
              </a:rPr>
              <a:t>жоғары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оқу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орнынан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кейінгі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білім</a:t>
            </a:r>
            <a:r>
              <a:rPr lang="ru-RU" sz="2400" dirty="0">
                <a:cs typeface="Arial" panose="020B0604020202020204" pitchFamily="34" charset="0"/>
              </a:rPr>
              <a:t> беру </a:t>
            </a:r>
            <a:r>
              <a:rPr lang="ru-RU" sz="2400" dirty="0" err="1">
                <a:cs typeface="Arial" panose="020B0604020202020204" pitchFamily="34" charset="0"/>
              </a:rPr>
              <a:t>ұйымдарына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түсуге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арналған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іріктеу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емтихандарының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бір</a:t>
            </a:r>
            <a:r>
              <a:rPr lang="ru-RU" sz="2400" dirty="0">
                <a:cs typeface="Arial" panose="020B0604020202020204" pitchFamily="34" charset="0"/>
              </a:rPr>
              <a:t> </a:t>
            </a:r>
            <a:r>
              <a:rPr lang="ru-RU" sz="2400" dirty="0" err="1">
                <a:cs typeface="Arial" panose="020B0604020202020204" pitchFamily="34" charset="0"/>
              </a:rPr>
              <a:t>нысаны</a:t>
            </a:r>
            <a:r>
              <a:rPr lang="kk-KZ" sz="2400" dirty="0">
                <a:solidFill>
                  <a:schemeClr val="tx2"/>
                </a:solidFill>
                <a:cs typeface="Arial" panose="020B0604020202020204" pitchFamily="34" charset="0"/>
              </a:rPr>
              <a:t>»</a:t>
            </a:r>
            <a:r>
              <a:rPr lang="kk-KZ" sz="1600" dirty="0">
                <a:solidFill>
                  <a:schemeClr val="tx2"/>
                </a:solidFill>
                <a:cs typeface="Arial" panose="020B0604020202020204" pitchFamily="34" charset="0"/>
              </a:rPr>
              <a:t>                                                                                                                                         </a:t>
            </a:r>
          </a:p>
          <a:p>
            <a:pPr algn="r"/>
            <a:r>
              <a:rPr lang="kk-KZ" sz="2400" i="1" dirty="0">
                <a:cs typeface="Arial" panose="020B0604020202020204" pitchFamily="34" charset="0"/>
              </a:rPr>
              <a:t>«Білім туралы» ҚР Заңы</a:t>
            </a:r>
            <a:endParaRPr lang="ru-RU" sz="2400" i="1" dirty="0">
              <a:cs typeface="Arial" panose="020B0604020202020204" pitchFamily="34" charset="0"/>
            </a:endParaRPr>
          </a:p>
          <a:p>
            <a:r>
              <a:rPr lang="ru-RU" sz="24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24" name="Прямоугольник 5"/>
          <p:cNvSpPr>
            <a:spLocks noChangeArrowheads="1"/>
          </p:cNvSpPr>
          <p:nvPr/>
        </p:nvSpPr>
        <p:spPr bwMode="auto">
          <a:xfrm>
            <a:off x="727789" y="5211451"/>
            <a:ext cx="977375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8150" y="1646548"/>
            <a:ext cx="5892895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3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Ұлттық бірыңғай тестілеу</a:t>
            </a:r>
            <a:endParaRPr lang="ru-RU" sz="3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605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5"/>
          <p:cNvSpPr>
            <a:spLocks noChangeArrowheads="1"/>
          </p:cNvSpPr>
          <p:nvPr/>
        </p:nvSpPr>
        <p:spPr bwMode="auto">
          <a:xfrm>
            <a:off x="727789" y="5211451"/>
            <a:ext cx="977375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2720436" y="2361217"/>
            <a:ext cx="6839148" cy="2218316"/>
            <a:chOff x="2587739" y="2189748"/>
            <a:chExt cx="7068813" cy="2421483"/>
          </a:xfrm>
        </p:grpSpPr>
        <p:sp>
          <p:nvSpPr>
            <p:cNvPr id="20" name="Стрелка углом 19"/>
            <p:cNvSpPr/>
            <p:nvPr/>
          </p:nvSpPr>
          <p:spPr>
            <a:xfrm>
              <a:off x="2587739" y="2189748"/>
              <a:ext cx="1604445" cy="697244"/>
            </a:xfrm>
            <a:prstGeom prst="bentArrow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Стрелка углом 24"/>
            <p:cNvSpPr/>
            <p:nvPr/>
          </p:nvSpPr>
          <p:spPr>
            <a:xfrm flipH="1">
              <a:off x="8105091" y="2216415"/>
              <a:ext cx="1551461" cy="643910"/>
            </a:xfrm>
            <a:prstGeom prst="bentArrow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Стрелка вверх 20"/>
            <p:cNvSpPr/>
            <p:nvPr/>
          </p:nvSpPr>
          <p:spPr>
            <a:xfrm>
              <a:off x="5961647" y="3709617"/>
              <a:ext cx="268705" cy="901614"/>
            </a:xfrm>
            <a:prstGeom prst="upArrow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4158916" y="173681"/>
            <a:ext cx="38741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ЖОО-ға қабылдау</a:t>
            </a:r>
            <a:endParaRPr lang="ru-RU" sz="3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889315" y="790159"/>
            <a:ext cx="655275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200" b="1" i="1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шектік балы бар ҰБТ сертификатын ұсыну</a:t>
            </a:r>
            <a:endParaRPr lang="ru-RU" sz="2200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l.erbosyn\Desktop\Без назван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18" y="2972386"/>
            <a:ext cx="3376843" cy="264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.erbosyn\Desktop\Без названия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774" y="2968528"/>
            <a:ext cx="3547612" cy="2780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.erbosyn\Desktop\Без названия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704" y="4296235"/>
            <a:ext cx="3012934" cy="2432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.erbosyn\Desktop\Без названия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957" y="1275984"/>
            <a:ext cx="3692363" cy="243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6246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5"/>
          <p:cNvSpPr>
            <a:spLocks noChangeArrowheads="1"/>
          </p:cNvSpPr>
          <p:nvPr/>
        </p:nvSpPr>
        <p:spPr bwMode="auto">
          <a:xfrm>
            <a:off x="727789" y="5211451"/>
            <a:ext cx="977375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6" name="Заголовок 9"/>
          <p:cNvSpPr txBox="1">
            <a:spLocks/>
          </p:cNvSpPr>
          <p:nvPr/>
        </p:nvSpPr>
        <p:spPr bwMode="auto">
          <a:xfrm>
            <a:off x="1513062" y="8578"/>
            <a:ext cx="8988479" cy="862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>
                <a:tab pos="219273" algn="l"/>
              </a:tabLst>
              <a:defRPr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Impact"/>
              </a:rPr>
              <a:t>НОРМАТИВТІК-ҚҰҚЫҚТЫҚ АКТІЛЕР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4735" y="871417"/>
            <a:ext cx="11465181" cy="846395"/>
          </a:xfrm>
          <a:prstGeom prst="roundRect">
            <a:avLst/>
          </a:prstGeom>
          <a:solidFill>
            <a:srgbClr val="E7F5FF"/>
          </a:solidFill>
          <a:ln w="28575">
            <a:solidFill>
              <a:srgbClr val="0070C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Білім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туралы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Қазақстан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Республикасының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Заңы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4733" y="3029744"/>
            <a:ext cx="11465181" cy="1320230"/>
          </a:xfrm>
          <a:prstGeom prst="roundRect">
            <a:avLst/>
          </a:prstGeom>
          <a:solidFill>
            <a:srgbClr val="E7F5FF"/>
          </a:solidFill>
          <a:ln w="28575">
            <a:solidFill>
              <a:srgbClr val="0070C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Жоғары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білім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берудің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кәсіптік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оқу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бағдарламаларын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іске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асыратын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білім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беру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ұйымдарына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оқуға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қабылдаудың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үлгі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ережесі</a:t>
            </a:r>
            <a:endParaRPr lang="ru-RU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00649" y="4541457"/>
            <a:ext cx="11421239" cy="1006728"/>
          </a:xfrm>
          <a:prstGeom prst="roundRect">
            <a:avLst/>
          </a:prstGeom>
          <a:solidFill>
            <a:srgbClr val="E7F5FF"/>
          </a:solidFill>
          <a:ln w="28575">
            <a:solidFill>
              <a:srgbClr val="0070C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Ұлттық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бірыңғай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тестілеуді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өткізу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ережесі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34734" y="1870818"/>
            <a:ext cx="11465181" cy="963441"/>
          </a:xfrm>
          <a:prstGeom prst="roundRect">
            <a:avLst/>
          </a:prstGeom>
          <a:solidFill>
            <a:srgbClr val="E7F5FF"/>
          </a:solidFill>
          <a:ln w="28575">
            <a:solidFill>
              <a:srgbClr val="0070C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Жоғары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жоғары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оқу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орнынан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кейінгі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білімі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бар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кадрларды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даярлау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бағыттарының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сыныптауышы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63409" y="5739668"/>
            <a:ext cx="11465181" cy="857075"/>
          </a:xfrm>
          <a:prstGeom prst="roundRect">
            <a:avLst/>
          </a:prstGeom>
          <a:solidFill>
            <a:srgbClr val="E7F5FF"/>
          </a:solidFill>
          <a:ln w="28575">
            <a:solidFill>
              <a:srgbClr val="0070C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Ұқсас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мамандықтар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тізбесі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46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5"/>
          <p:cNvSpPr>
            <a:spLocks noChangeArrowheads="1"/>
          </p:cNvSpPr>
          <p:nvPr/>
        </p:nvSpPr>
        <p:spPr bwMode="auto">
          <a:xfrm>
            <a:off x="727789" y="5211451"/>
            <a:ext cx="977375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2032" y="708788"/>
            <a:ext cx="12192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400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Орта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мектептердің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11(12) </a:t>
            </a:r>
            <a:r>
              <a:rPr lang="ru-RU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сынып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білім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алушылары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қатысады</a:t>
            </a:r>
            <a:endParaRPr lang="ru-RU" sz="2400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endParaRPr lang="ru-RU" sz="1400" b="1" dirty="0" smtClean="0">
              <a:solidFill>
                <a:srgbClr val="C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ҰБТ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өткізу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пункттерінде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11 (12)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сынып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оқушыларын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өз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бетімен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тіркеу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endParaRPr lang="ru-RU" sz="2400" b="1" dirty="0" smtClean="0">
              <a:solidFill>
                <a:srgbClr val="C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400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ЖОО-</a:t>
            </a:r>
            <a:r>
              <a:rPr lang="kk-KZ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ғ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ақылы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негізде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түсу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үшін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жылына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4 </a:t>
            </a:r>
            <a:r>
              <a:rPr lang="ru-RU" sz="2400" b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рет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өткізіледі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қаңтар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;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наурыз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;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маусым-шілде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; </a:t>
            </a:r>
            <a:r>
              <a:rPr lang="ru-RU" sz="2400" b="1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тамыз</a:t>
            </a:r>
            <a:endParaRPr lang="ru-RU" sz="2400" b="1" dirty="0" smtClean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endParaRPr lang="ru-RU" sz="2400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400" b="1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Ағылшын</a:t>
            </a:r>
            <a:r>
              <a:rPr lang="ru-RU" sz="2400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тілін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меңгергендігін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растайтын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халықаралық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сертификаттары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бар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тұлғалар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үшін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«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Шет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тілі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пәні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бойынша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ҰБТ-дан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босату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туралы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норма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енгізілді</a:t>
            </a:r>
            <a:endParaRPr lang="ru-RU" sz="2400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endParaRPr lang="ru-RU" sz="1400" b="1" dirty="0" smtClean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Грантты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тағайындау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конкурсына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қатысу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үшін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бұрынғысынша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маусым-шілде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айларында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ҰБТ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тапсыру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талап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етіледі</a:t>
            </a:r>
            <a:endParaRPr lang="ru-RU" sz="2400" b="1" dirty="0" smtClean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endParaRPr lang="ru-RU" sz="2400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400" b="1" dirty="0" err="1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Білім</a:t>
            </a:r>
            <a:r>
              <a:rPr lang="ru-RU" sz="2400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беру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гранттары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білім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беру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бағдарламаларының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топтары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бойынша</a:t>
            </a:r>
            <a:r>
              <a:rPr lang="ru-RU" sz="2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</a:t>
            </a:r>
            <a:r>
              <a:rPr lang="ru-RU" sz="2400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тізілімі</a:t>
            </a:r>
            <a:r>
              <a:rPr lang="ru-RU" sz="2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ҰБТ </a:t>
            </a:r>
            <a:r>
              <a:rPr lang="ru-RU" sz="2400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өткізу</a:t>
            </a:r>
            <a:r>
              <a:rPr lang="ru-RU" sz="2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Қағидаларымен</a:t>
            </a:r>
            <a:r>
              <a:rPr lang="ru-RU" sz="2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анықталады</a:t>
            </a:r>
            <a:r>
              <a:rPr lang="ru-RU" sz="2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) </a:t>
            </a:r>
            <a:r>
              <a:rPr lang="ru-RU" sz="2400" b="1" dirty="0" err="1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тағайындалады</a:t>
            </a:r>
            <a:endParaRPr lang="ru-RU" sz="2000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6" name="Заголовок 9"/>
          <p:cNvSpPr txBox="1">
            <a:spLocks/>
          </p:cNvSpPr>
          <p:nvPr/>
        </p:nvSpPr>
        <p:spPr bwMode="auto">
          <a:xfrm>
            <a:off x="1332588" y="-40076"/>
            <a:ext cx="8988479" cy="862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</a:pPr>
            <a:r>
              <a:rPr lang="ru-RU" sz="3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Ағымдағы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жылдың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жаңалықтары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50532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5"/>
          <p:cNvSpPr>
            <a:spLocks noChangeArrowheads="1"/>
          </p:cNvSpPr>
          <p:nvPr/>
        </p:nvSpPr>
        <p:spPr bwMode="auto">
          <a:xfrm>
            <a:off x="727789" y="5211451"/>
            <a:ext cx="977375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6" name="Заголовок 9"/>
          <p:cNvSpPr txBox="1">
            <a:spLocks/>
          </p:cNvSpPr>
          <p:nvPr/>
        </p:nvSpPr>
        <p:spPr bwMode="auto">
          <a:xfrm>
            <a:off x="927463" y="0"/>
            <a:ext cx="11051176" cy="82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>
                <a:tab pos="219273" algn="l"/>
              </a:tabLst>
              <a:defRPr/>
            </a:pPr>
            <a:r>
              <a:rPr lang="ru-RU" sz="3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Impact"/>
              </a:rPr>
              <a:t>Білім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Impact"/>
              </a:rPr>
              <a:t> беру </a:t>
            </a:r>
            <a:r>
              <a:rPr lang="ru-RU" sz="3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Impact"/>
              </a:rPr>
              <a:t>грантын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Impact"/>
              </a:rPr>
              <a:t> беру </a:t>
            </a:r>
            <a:r>
              <a:rPr lang="ru-RU" sz="3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Impact"/>
              </a:rPr>
              <a:t>тәртібі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Impact"/>
              </a:rPr>
              <a:t>: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189474" y="906940"/>
            <a:ext cx="4331368" cy="5791618"/>
            <a:chOff x="150224" y="708346"/>
            <a:chExt cx="4770692" cy="5502614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171906" y="3501098"/>
              <a:ext cx="2138157" cy="1290056"/>
            </a:xfrm>
            <a:prstGeom prst="roundRect">
              <a:avLst/>
            </a:prstGeom>
            <a:solidFill>
              <a:srgbClr val="E1F2FF"/>
            </a:solidFill>
            <a:ln w="28575">
              <a:noFill/>
              <a:prstDash val="dash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ru-RU" sz="1600" b="1" dirty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3. </a:t>
              </a:r>
              <a:r>
                <a:rPr lang="ru-RU" sz="1600" b="1" dirty="0" err="1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Білім</a:t>
              </a:r>
              <a:r>
                <a:rPr lang="ru-RU" sz="1600" b="1" dirty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беру </a:t>
              </a:r>
              <a:r>
                <a:rPr lang="ru-RU" sz="1600" b="1" dirty="0" err="1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бағдарламаларының</a:t>
              </a:r>
              <a:r>
                <a:rPr lang="ru-RU" sz="1600" b="1" dirty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600" b="1" dirty="0" err="1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тобы</a:t>
              </a:r>
              <a:endParaRPr lang="ru-RU" sz="1600" b="1" dirty="0">
                <a:solidFill>
                  <a:srgbClr val="1169C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171906" y="4950960"/>
              <a:ext cx="2138157" cy="1260000"/>
            </a:xfrm>
            <a:prstGeom prst="roundRect">
              <a:avLst/>
            </a:prstGeom>
            <a:solidFill>
              <a:srgbClr val="E1F2CE"/>
            </a:solidFill>
            <a:ln w="28575">
              <a:noFill/>
              <a:prstDash val="dash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ru-RU" sz="1600" b="1" dirty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4. </a:t>
              </a:r>
              <a:r>
                <a:rPr lang="ru-RU" sz="1600" b="1" dirty="0" err="1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Білім</a:t>
              </a:r>
              <a:r>
                <a:rPr lang="ru-RU" sz="1600" b="1" dirty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беру </a:t>
              </a:r>
              <a:r>
                <a:rPr lang="ru-RU" sz="1600" b="1" dirty="0" err="1" smtClean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бағдарламалары</a:t>
              </a:r>
              <a:endParaRPr lang="ru-RU" sz="1600" b="1" dirty="0">
                <a:solidFill>
                  <a:srgbClr val="1169C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Выгнутая вверх стрелка 22"/>
            <p:cNvSpPr/>
            <p:nvPr/>
          </p:nvSpPr>
          <p:spPr>
            <a:xfrm rot="5400000">
              <a:off x="1925631" y="1717251"/>
              <a:ext cx="1193816" cy="424951"/>
            </a:xfrm>
            <a:prstGeom prst="curvedDownArrow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171906" y="708346"/>
              <a:ext cx="2138157" cy="126000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noFill/>
              <a:prstDash val="dash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ru-RU" sz="1600" b="1" dirty="0" smtClean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1. </a:t>
              </a:r>
              <a:r>
                <a:rPr lang="ru-RU" sz="1600" b="1" dirty="0" err="1" smtClean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Білім</a:t>
              </a:r>
              <a:r>
                <a:rPr lang="ru-RU" sz="1600" b="1" dirty="0" smtClean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беру </a:t>
              </a:r>
              <a:r>
                <a:rPr lang="ru-RU" sz="1600" b="1" dirty="0" err="1" smtClean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облысы</a:t>
              </a:r>
              <a:endPara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50224" y="2081292"/>
              <a:ext cx="2159839" cy="126000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noFill/>
              <a:prstDash val="dash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ru-RU" sz="1600" b="1" dirty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2. </a:t>
              </a:r>
              <a:r>
                <a:rPr lang="ru-RU" sz="1600" b="1" dirty="0" err="1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Білім</a:t>
              </a:r>
              <a:r>
                <a:rPr lang="ru-RU" sz="1600" b="1" dirty="0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беру </a:t>
              </a:r>
              <a:r>
                <a:rPr lang="ru-RU" sz="1600" b="1" dirty="0" err="1">
                  <a:solidFill>
                    <a:srgbClr val="1169C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бағыты</a:t>
              </a:r>
              <a:endPara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Выгнутая вверх стрелка 14"/>
            <p:cNvSpPr/>
            <p:nvPr/>
          </p:nvSpPr>
          <p:spPr>
            <a:xfrm rot="5400000">
              <a:off x="1929478" y="3396077"/>
              <a:ext cx="1193816" cy="424951"/>
            </a:xfrm>
            <a:prstGeom prst="curvedDownArrow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Выгнутая вверх стрелка 17"/>
            <p:cNvSpPr/>
            <p:nvPr/>
          </p:nvSpPr>
          <p:spPr>
            <a:xfrm rot="5400000">
              <a:off x="1964129" y="5074903"/>
              <a:ext cx="1193816" cy="424951"/>
            </a:xfrm>
            <a:prstGeom prst="curvedDownArrow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Выноска 1 (граница и черта) 4"/>
            <p:cNvSpPr/>
            <p:nvPr/>
          </p:nvSpPr>
          <p:spPr>
            <a:xfrm>
              <a:off x="3214836" y="3650590"/>
              <a:ext cx="1706080" cy="1109741"/>
            </a:xfrm>
            <a:prstGeom prst="accentBorderCallout1">
              <a:avLst>
                <a:gd name="adj1" fmla="val 18750"/>
                <a:gd name="adj2" fmla="val -8333"/>
                <a:gd name="adj3" fmla="val 65880"/>
                <a:gd name="adj4" fmla="val -51732"/>
              </a:avLst>
            </a:prstGeom>
            <a:solidFill>
              <a:srgbClr val="E5BEEC"/>
            </a:solidFill>
            <a:ln w="28575">
              <a:solidFill>
                <a:srgbClr val="7030A0"/>
              </a:solidFill>
              <a:prstDash val="lgDas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ru-RU" sz="1400" b="1" i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Грант </a:t>
              </a:r>
              <a:r>
                <a:rPr lang="ru-RU" sz="1400" b="1" i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нақты</a:t>
              </a:r>
              <a:r>
                <a:rPr lang="ru-RU" sz="1400" b="1" i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i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білім</a:t>
              </a:r>
              <a:r>
                <a:rPr lang="ru-RU" sz="1400" b="1" i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беру </a:t>
              </a:r>
              <a:r>
                <a:rPr lang="ru-RU" sz="1400" b="1" i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бағдарламасына</a:t>
              </a:r>
              <a:r>
                <a:rPr lang="ru-RU" sz="1400" b="1" i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400" b="1" i="1" dirty="0" err="1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бөлінеді</a:t>
              </a:r>
              <a:endParaRPr lang="ru-RU" sz="1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4907065" y="934696"/>
            <a:ext cx="6963289" cy="5779656"/>
            <a:chOff x="4907065" y="934696"/>
            <a:chExt cx="6963289" cy="5779656"/>
          </a:xfrm>
        </p:grpSpPr>
        <p:sp>
          <p:nvSpPr>
            <p:cNvPr id="38" name="TextBox 37"/>
            <p:cNvSpPr txBox="1"/>
            <p:nvPr/>
          </p:nvSpPr>
          <p:spPr>
            <a:xfrm>
              <a:off x="8560393" y="934696"/>
              <a:ext cx="11174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k-KZ" sz="2000" b="1" i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ГРАНТ:</a:t>
              </a:r>
              <a:endParaRPr lang="ru-RU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Группа 60"/>
            <p:cNvGrpSpPr/>
            <p:nvPr/>
          </p:nvGrpSpPr>
          <p:grpSpPr>
            <a:xfrm>
              <a:off x="4907065" y="1123450"/>
              <a:ext cx="6963289" cy="5590902"/>
              <a:chOff x="4942975" y="1049920"/>
              <a:chExt cx="6963289" cy="5590902"/>
            </a:xfrm>
          </p:grpSpPr>
          <p:grpSp>
            <p:nvGrpSpPr>
              <p:cNvPr id="37" name="Группа 36"/>
              <p:cNvGrpSpPr/>
              <p:nvPr/>
            </p:nvGrpSpPr>
            <p:grpSpPr>
              <a:xfrm>
                <a:off x="4942975" y="1049920"/>
                <a:ext cx="5990709" cy="5590902"/>
                <a:chOff x="5800238" y="1018789"/>
                <a:chExt cx="5990709" cy="5590902"/>
              </a:xfrm>
            </p:grpSpPr>
            <p:sp>
              <p:nvSpPr>
                <p:cNvPr id="10" name="Полилиния 9"/>
                <p:cNvSpPr/>
                <p:nvPr/>
              </p:nvSpPr>
              <p:spPr>
                <a:xfrm>
                  <a:off x="7519101" y="3735977"/>
                  <a:ext cx="711974" cy="663919"/>
                </a:xfrm>
                <a:custGeom>
                  <a:avLst/>
                  <a:gdLst>
                    <a:gd name="connsiteX0" fmla="*/ 0 w 696850"/>
                    <a:gd name="connsiteY0" fmla="*/ 0 h 663919"/>
                    <a:gd name="connsiteX1" fmla="*/ 348425 w 696850"/>
                    <a:gd name="connsiteY1" fmla="*/ 0 h 663919"/>
                    <a:gd name="connsiteX2" fmla="*/ 348425 w 696850"/>
                    <a:gd name="connsiteY2" fmla="*/ 663919 h 663919"/>
                    <a:gd name="connsiteX3" fmla="*/ 696850 w 696850"/>
                    <a:gd name="connsiteY3" fmla="*/ 663919 h 6639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96850" h="663919">
                      <a:moveTo>
                        <a:pt x="0" y="0"/>
                      </a:moveTo>
                      <a:lnTo>
                        <a:pt x="348425" y="0"/>
                      </a:lnTo>
                      <a:lnTo>
                        <a:pt x="348425" y="663919"/>
                      </a:lnTo>
                      <a:lnTo>
                        <a:pt x="696850" y="663919"/>
                      </a:lnTo>
                    </a:path>
                  </a:pathLst>
                </a:custGeom>
                <a:noFill/>
                <a:ln>
                  <a:solidFill>
                    <a:srgbClr val="0065B0"/>
                  </a:solidFill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337063" tIns="307898" rIns="337063" bIns="307897" numCol="1" spcCol="1270" anchor="ctr" anchorCtr="0">
                  <a:noAutofit/>
                </a:bodyPr>
                <a:lstStyle/>
                <a:p>
                  <a:pPr lvl="0"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ru-RU" sz="1800" kern="120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9" name="Полилиния 18"/>
                <p:cNvSpPr/>
                <p:nvPr/>
              </p:nvSpPr>
              <p:spPr>
                <a:xfrm>
                  <a:off x="7519101" y="3072057"/>
                  <a:ext cx="711974" cy="663919"/>
                </a:xfrm>
                <a:custGeom>
                  <a:avLst/>
                  <a:gdLst>
                    <a:gd name="connsiteX0" fmla="*/ 0 w 696850"/>
                    <a:gd name="connsiteY0" fmla="*/ 663919 h 663919"/>
                    <a:gd name="connsiteX1" fmla="*/ 348425 w 696850"/>
                    <a:gd name="connsiteY1" fmla="*/ 663919 h 663919"/>
                    <a:gd name="connsiteX2" fmla="*/ 348425 w 696850"/>
                    <a:gd name="connsiteY2" fmla="*/ 0 h 663919"/>
                    <a:gd name="connsiteX3" fmla="*/ 696850 w 696850"/>
                    <a:gd name="connsiteY3" fmla="*/ 0 h 6639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96850" h="663919">
                      <a:moveTo>
                        <a:pt x="0" y="663919"/>
                      </a:moveTo>
                      <a:lnTo>
                        <a:pt x="348425" y="663919"/>
                      </a:lnTo>
                      <a:lnTo>
                        <a:pt x="348425" y="0"/>
                      </a:lnTo>
                      <a:lnTo>
                        <a:pt x="696850" y="0"/>
                      </a:lnTo>
                    </a:path>
                  </a:pathLst>
                </a:custGeom>
                <a:noFill/>
                <a:ln>
                  <a:solidFill>
                    <a:srgbClr val="0065B0"/>
                  </a:solidFill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337063" tIns="307898" rIns="337063" bIns="307897" numCol="1" spcCol="1270" anchor="ctr" anchorCtr="0">
                  <a:noAutofit/>
                </a:bodyPr>
                <a:lstStyle/>
                <a:p>
                  <a:pPr lvl="0" algn="ctr" defTabSz="8001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ru-RU" sz="1800" kern="120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36" name="Группа 35"/>
                <p:cNvGrpSpPr/>
                <p:nvPr/>
              </p:nvGrpSpPr>
              <p:grpSpPr>
                <a:xfrm>
                  <a:off x="5800238" y="1018789"/>
                  <a:ext cx="5990709" cy="5590902"/>
                  <a:chOff x="5800238" y="1018789"/>
                  <a:chExt cx="5990709" cy="5590902"/>
                </a:xfrm>
              </p:grpSpPr>
              <p:sp>
                <p:nvSpPr>
                  <p:cNvPr id="9" name="Полилиния 8"/>
                  <p:cNvSpPr/>
                  <p:nvPr/>
                </p:nvSpPr>
                <p:spPr>
                  <a:xfrm>
                    <a:off x="7519101" y="3735977"/>
                    <a:ext cx="711974" cy="1991759"/>
                  </a:xfrm>
                  <a:custGeom>
                    <a:avLst/>
                    <a:gdLst>
                      <a:gd name="connsiteX0" fmla="*/ 0 w 696850"/>
                      <a:gd name="connsiteY0" fmla="*/ 0 h 1991759"/>
                      <a:gd name="connsiteX1" fmla="*/ 348425 w 696850"/>
                      <a:gd name="connsiteY1" fmla="*/ 0 h 1991759"/>
                      <a:gd name="connsiteX2" fmla="*/ 348425 w 696850"/>
                      <a:gd name="connsiteY2" fmla="*/ 1991759 h 1991759"/>
                      <a:gd name="connsiteX3" fmla="*/ 696850 w 696850"/>
                      <a:gd name="connsiteY3" fmla="*/ 1991759 h 19917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96850" h="1991759">
                        <a:moveTo>
                          <a:pt x="0" y="0"/>
                        </a:moveTo>
                        <a:lnTo>
                          <a:pt x="348425" y="0"/>
                        </a:lnTo>
                        <a:lnTo>
                          <a:pt x="348425" y="1991759"/>
                        </a:lnTo>
                        <a:lnTo>
                          <a:pt x="696850" y="1991759"/>
                        </a:lnTo>
                      </a:path>
                    </a:pathLst>
                  </a:custGeom>
                  <a:noFill/>
                </p:spPr>
                <p:style>
                  <a:lnRef idx="2">
                    <a:schemeClr val="accent5">
                      <a:shade val="60000"/>
                      <a:hueOff val="0"/>
                      <a:satOff val="0"/>
                      <a:lumOff val="0"/>
                      <a:alphaOff val="0"/>
                    </a:schemeClr>
                  </a:lnRef>
                  <a:fillRef idx="0">
                    <a:scrgbClr r="0" g="0" b="0"/>
                  </a:fillRef>
                  <a:effectRef idx="0">
                    <a:schemeClr val="accent5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tx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308372" tIns="943126" rIns="308371" bIns="943126" numCol="1" spcCol="1270" anchor="ctr" anchorCtr="0">
                    <a:noAutofit/>
                  </a:bodyPr>
                  <a:lstStyle/>
                  <a:p>
                    <a:pPr lvl="0" algn="ctr" defTabSz="80010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endParaRPr lang="ru-RU" sz="1800" kern="120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2" name="Полилиния 21"/>
                  <p:cNvSpPr/>
                  <p:nvPr/>
                </p:nvSpPr>
                <p:spPr>
                  <a:xfrm>
                    <a:off x="7519101" y="1744218"/>
                    <a:ext cx="711974" cy="1991759"/>
                  </a:xfrm>
                  <a:custGeom>
                    <a:avLst/>
                    <a:gdLst>
                      <a:gd name="connsiteX0" fmla="*/ 0 w 696850"/>
                      <a:gd name="connsiteY0" fmla="*/ 1991759 h 1991759"/>
                      <a:gd name="connsiteX1" fmla="*/ 348425 w 696850"/>
                      <a:gd name="connsiteY1" fmla="*/ 1991759 h 1991759"/>
                      <a:gd name="connsiteX2" fmla="*/ 348425 w 696850"/>
                      <a:gd name="connsiteY2" fmla="*/ 0 h 1991759"/>
                      <a:gd name="connsiteX3" fmla="*/ 696850 w 696850"/>
                      <a:gd name="connsiteY3" fmla="*/ 0 h 19917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96850" h="1991759">
                        <a:moveTo>
                          <a:pt x="0" y="1991759"/>
                        </a:moveTo>
                        <a:lnTo>
                          <a:pt x="348425" y="1991759"/>
                        </a:lnTo>
                        <a:lnTo>
                          <a:pt x="348425" y="0"/>
                        </a:lnTo>
                        <a:lnTo>
                          <a:pt x="696850" y="0"/>
                        </a:lnTo>
                      </a:path>
                    </a:pathLst>
                  </a:custGeom>
                  <a:noFill/>
                  <a:ln>
                    <a:solidFill>
                      <a:srgbClr val="0065B0"/>
                    </a:solidFill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308372" tIns="943126" rIns="308371" bIns="943126" numCol="1" spcCol="1270" anchor="ctr" anchorCtr="0">
                    <a:noAutofit/>
                  </a:bodyPr>
                  <a:lstStyle/>
                  <a:p>
                    <a:pPr lvl="0" algn="ctr" defTabSz="80010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endParaRPr lang="ru-RU" sz="1800" kern="120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" name="Полилиния 25"/>
                  <p:cNvSpPr/>
                  <p:nvPr/>
                </p:nvSpPr>
                <p:spPr>
                  <a:xfrm rot="16200000">
                    <a:off x="4424396" y="3518478"/>
                    <a:ext cx="5590902" cy="591524"/>
                  </a:xfrm>
                  <a:custGeom>
                    <a:avLst/>
                    <a:gdLst>
                      <a:gd name="connsiteX0" fmla="*/ 0 w 5590902"/>
                      <a:gd name="connsiteY0" fmla="*/ 0 h 1062271"/>
                      <a:gd name="connsiteX1" fmla="*/ 5590902 w 5590902"/>
                      <a:gd name="connsiteY1" fmla="*/ 0 h 1062271"/>
                      <a:gd name="connsiteX2" fmla="*/ 5590902 w 5590902"/>
                      <a:gd name="connsiteY2" fmla="*/ 1062271 h 1062271"/>
                      <a:gd name="connsiteX3" fmla="*/ 0 w 5590902"/>
                      <a:gd name="connsiteY3" fmla="*/ 1062271 h 1062271"/>
                      <a:gd name="connsiteX4" fmla="*/ 0 w 5590902"/>
                      <a:gd name="connsiteY4" fmla="*/ 0 h 10622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590902" h="1062271">
                        <a:moveTo>
                          <a:pt x="0" y="0"/>
                        </a:moveTo>
                        <a:lnTo>
                          <a:pt x="5590902" y="0"/>
                        </a:lnTo>
                        <a:lnTo>
                          <a:pt x="5590902" y="1062271"/>
                        </a:lnTo>
                        <a:lnTo>
                          <a:pt x="0" y="106227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3">
                    <a:schemeClr val="accent5">
                      <a:shade val="8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1">
                    <a:schemeClr val="l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13969" tIns="13969" rIns="13970" bIns="13970" numCol="1" spcCol="1270" anchor="ctr" anchorCtr="0">
                    <a:noAutofit/>
                  </a:bodyPr>
                  <a:lstStyle/>
                  <a:p>
                    <a:pPr lvl="0" algn="ctr" defTabSz="97790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ru-RU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Жаратылыстану-ғылыми</a:t>
                    </a:r>
                    <a:r>
                      <a:rPr lang="ru-RU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пәндер</a:t>
                    </a:r>
                    <a:r>
                      <a:rPr lang="ru-RU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бойынша</a:t>
                    </a:r>
                    <a:r>
                      <a:rPr lang="ru-RU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мұғалімдерді</a:t>
                    </a:r>
                    <a:r>
                      <a:rPr lang="ru-RU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дайындау</a:t>
                    </a:r>
                    <a:endParaRPr lang="ru-RU" kern="12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7" name="Полилиния 26"/>
                  <p:cNvSpPr/>
                  <p:nvPr/>
                </p:nvSpPr>
                <p:spPr>
                  <a:xfrm>
                    <a:off x="8231076" y="1213082"/>
                    <a:ext cx="3559871" cy="1062271"/>
                  </a:xfrm>
                  <a:custGeom>
                    <a:avLst/>
                    <a:gdLst>
                      <a:gd name="connsiteX0" fmla="*/ 0 w 3484250"/>
                      <a:gd name="connsiteY0" fmla="*/ 0 h 1062271"/>
                      <a:gd name="connsiteX1" fmla="*/ 3484250 w 3484250"/>
                      <a:gd name="connsiteY1" fmla="*/ 0 h 1062271"/>
                      <a:gd name="connsiteX2" fmla="*/ 3484250 w 3484250"/>
                      <a:gd name="connsiteY2" fmla="*/ 1062271 h 1062271"/>
                      <a:gd name="connsiteX3" fmla="*/ 0 w 3484250"/>
                      <a:gd name="connsiteY3" fmla="*/ 1062271 h 1062271"/>
                      <a:gd name="connsiteX4" fmla="*/ 0 w 3484250"/>
                      <a:gd name="connsiteY4" fmla="*/ 0 h 10622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484250" h="1062271">
                        <a:moveTo>
                          <a:pt x="0" y="0"/>
                        </a:moveTo>
                        <a:lnTo>
                          <a:pt x="3484250" y="0"/>
                        </a:lnTo>
                        <a:lnTo>
                          <a:pt x="3484250" y="1062271"/>
                        </a:lnTo>
                        <a:lnTo>
                          <a:pt x="0" y="106227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CEE9FE"/>
                  </a:solidFill>
                </p:spPr>
                <p:style>
                  <a:lnRef idx="3">
                    <a:schemeClr val="accent5">
                      <a:shade val="8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1">
                    <a:schemeClr val="l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11430" tIns="11430" rIns="11430" bIns="11430" numCol="1" spcCol="1270" anchor="ctr" anchorCtr="0">
                    <a:noAutofit/>
                  </a:bodyPr>
                  <a:lstStyle/>
                  <a:p>
                    <a:pPr lvl="0" algn="ctr" defTabSz="80010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ru-RU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Математика </a:t>
                    </a:r>
                    <a:r>
                      <a:rPr lang="ru-RU" dirty="0" err="1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пәні</a:t>
                    </a:r>
                    <a:r>
                      <a:rPr lang="ru-RU" dirty="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мұғалімдерін</a:t>
                    </a:r>
                    <a:r>
                      <a:rPr lang="ru-RU" dirty="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дайындау</a:t>
                    </a:r>
                    <a:endParaRPr lang="ru-RU" sz="1800" kern="1200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8" name="Полилиния 27"/>
                  <p:cNvSpPr/>
                  <p:nvPr/>
                </p:nvSpPr>
                <p:spPr>
                  <a:xfrm>
                    <a:off x="8231076" y="2540921"/>
                    <a:ext cx="3559871" cy="1062271"/>
                  </a:xfrm>
                  <a:custGeom>
                    <a:avLst/>
                    <a:gdLst>
                      <a:gd name="connsiteX0" fmla="*/ 0 w 3484250"/>
                      <a:gd name="connsiteY0" fmla="*/ 0 h 1062271"/>
                      <a:gd name="connsiteX1" fmla="*/ 3484250 w 3484250"/>
                      <a:gd name="connsiteY1" fmla="*/ 0 h 1062271"/>
                      <a:gd name="connsiteX2" fmla="*/ 3484250 w 3484250"/>
                      <a:gd name="connsiteY2" fmla="*/ 1062271 h 1062271"/>
                      <a:gd name="connsiteX3" fmla="*/ 0 w 3484250"/>
                      <a:gd name="connsiteY3" fmla="*/ 1062271 h 1062271"/>
                      <a:gd name="connsiteX4" fmla="*/ 0 w 3484250"/>
                      <a:gd name="connsiteY4" fmla="*/ 0 h 10622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484250" h="1062271">
                        <a:moveTo>
                          <a:pt x="0" y="0"/>
                        </a:moveTo>
                        <a:lnTo>
                          <a:pt x="3484250" y="0"/>
                        </a:lnTo>
                        <a:lnTo>
                          <a:pt x="3484250" y="1062271"/>
                        </a:lnTo>
                        <a:lnTo>
                          <a:pt x="0" y="106227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CEE9FE"/>
                  </a:solidFill>
                </p:spPr>
                <p:style>
                  <a:lnRef idx="3">
                    <a:schemeClr val="accent5">
                      <a:shade val="8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1">
                    <a:schemeClr val="l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11430" tIns="11430" rIns="11430" bIns="11430" numCol="1" spcCol="1270" anchor="ctr" anchorCtr="0">
                    <a:noAutofit/>
                  </a:bodyPr>
                  <a:lstStyle/>
                  <a:p>
                    <a:pPr algn="ctr" defTabSz="80010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ru-RU" dirty="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Физика </a:t>
                    </a:r>
                    <a:r>
                      <a:rPr lang="ru-RU" dirty="0" err="1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пәні</a:t>
                    </a:r>
                    <a:r>
                      <a:rPr lang="ru-RU" dirty="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мұғалімдерін</a:t>
                    </a:r>
                    <a:r>
                      <a:rPr lang="ru-RU" dirty="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дайындау</a:t>
                    </a:r>
                    <a:endParaRPr lang="ru-RU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9" name="Полилиния 28"/>
                  <p:cNvSpPr/>
                  <p:nvPr/>
                </p:nvSpPr>
                <p:spPr>
                  <a:xfrm>
                    <a:off x="8231076" y="3868761"/>
                    <a:ext cx="3559871" cy="1062271"/>
                  </a:xfrm>
                  <a:custGeom>
                    <a:avLst/>
                    <a:gdLst>
                      <a:gd name="connsiteX0" fmla="*/ 0 w 3484250"/>
                      <a:gd name="connsiteY0" fmla="*/ 0 h 1062271"/>
                      <a:gd name="connsiteX1" fmla="*/ 3484250 w 3484250"/>
                      <a:gd name="connsiteY1" fmla="*/ 0 h 1062271"/>
                      <a:gd name="connsiteX2" fmla="*/ 3484250 w 3484250"/>
                      <a:gd name="connsiteY2" fmla="*/ 1062271 h 1062271"/>
                      <a:gd name="connsiteX3" fmla="*/ 0 w 3484250"/>
                      <a:gd name="connsiteY3" fmla="*/ 1062271 h 1062271"/>
                      <a:gd name="connsiteX4" fmla="*/ 0 w 3484250"/>
                      <a:gd name="connsiteY4" fmla="*/ 0 h 10622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484250" h="1062271">
                        <a:moveTo>
                          <a:pt x="0" y="0"/>
                        </a:moveTo>
                        <a:lnTo>
                          <a:pt x="3484250" y="0"/>
                        </a:lnTo>
                        <a:lnTo>
                          <a:pt x="3484250" y="1062271"/>
                        </a:lnTo>
                        <a:lnTo>
                          <a:pt x="0" y="106227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CEE9FE"/>
                  </a:solidFill>
                </p:spPr>
                <p:style>
                  <a:lnRef idx="3">
                    <a:schemeClr val="accent5">
                      <a:shade val="8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1">
                    <a:schemeClr val="l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11430" tIns="11430" rIns="11430" bIns="11430" numCol="1" spcCol="1270" anchor="ctr" anchorCtr="0">
                    <a:noAutofit/>
                  </a:bodyPr>
                  <a:lstStyle/>
                  <a:p>
                    <a:pPr algn="ctr" defTabSz="80010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ru-RU" dirty="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Химия </a:t>
                    </a:r>
                    <a:r>
                      <a:rPr lang="ru-RU" dirty="0" err="1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пәні</a:t>
                    </a:r>
                    <a:r>
                      <a:rPr lang="ru-RU" dirty="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мұғалімдерін</a:t>
                    </a:r>
                    <a:r>
                      <a:rPr lang="ru-RU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дайындау</a:t>
                    </a:r>
                    <a:endParaRPr lang="ru-RU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0" name="Полилиния 29"/>
                  <p:cNvSpPr/>
                  <p:nvPr/>
                </p:nvSpPr>
                <p:spPr>
                  <a:xfrm>
                    <a:off x="8231076" y="5196600"/>
                    <a:ext cx="3559871" cy="1062271"/>
                  </a:xfrm>
                  <a:custGeom>
                    <a:avLst/>
                    <a:gdLst>
                      <a:gd name="connsiteX0" fmla="*/ 0 w 3484250"/>
                      <a:gd name="connsiteY0" fmla="*/ 0 h 1062271"/>
                      <a:gd name="connsiteX1" fmla="*/ 3484250 w 3484250"/>
                      <a:gd name="connsiteY1" fmla="*/ 0 h 1062271"/>
                      <a:gd name="connsiteX2" fmla="*/ 3484250 w 3484250"/>
                      <a:gd name="connsiteY2" fmla="*/ 1062271 h 1062271"/>
                      <a:gd name="connsiteX3" fmla="*/ 0 w 3484250"/>
                      <a:gd name="connsiteY3" fmla="*/ 1062271 h 1062271"/>
                      <a:gd name="connsiteX4" fmla="*/ 0 w 3484250"/>
                      <a:gd name="connsiteY4" fmla="*/ 0 h 10622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484250" h="1062271">
                        <a:moveTo>
                          <a:pt x="0" y="0"/>
                        </a:moveTo>
                        <a:lnTo>
                          <a:pt x="3484250" y="0"/>
                        </a:lnTo>
                        <a:lnTo>
                          <a:pt x="3484250" y="1062271"/>
                        </a:lnTo>
                        <a:lnTo>
                          <a:pt x="0" y="106227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CEE9FE"/>
                  </a:solidFill>
                </p:spPr>
                <p:style>
                  <a:lnRef idx="3">
                    <a:schemeClr val="accent5">
                      <a:shade val="8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1">
                    <a:schemeClr val="l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11430" tIns="11430" rIns="11430" bIns="11430" numCol="1" spcCol="1270" anchor="ctr" anchorCtr="0">
                    <a:noAutofit/>
                  </a:bodyPr>
                  <a:lstStyle/>
                  <a:p>
                    <a:pPr algn="ctr" defTabSz="80010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kk-KZ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...</a:t>
                    </a:r>
                    <a:endParaRPr lang="ru-RU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2" name="Полилиния 31"/>
                  <p:cNvSpPr/>
                  <p:nvPr/>
                </p:nvSpPr>
                <p:spPr>
                  <a:xfrm rot="16200000">
                    <a:off x="3300549" y="3518478"/>
                    <a:ext cx="5590902" cy="591524"/>
                  </a:xfrm>
                  <a:custGeom>
                    <a:avLst/>
                    <a:gdLst>
                      <a:gd name="connsiteX0" fmla="*/ 0 w 5590902"/>
                      <a:gd name="connsiteY0" fmla="*/ 0 h 1062271"/>
                      <a:gd name="connsiteX1" fmla="*/ 5590902 w 5590902"/>
                      <a:gd name="connsiteY1" fmla="*/ 0 h 1062271"/>
                      <a:gd name="connsiteX2" fmla="*/ 5590902 w 5590902"/>
                      <a:gd name="connsiteY2" fmla="*/ 1062271 h 1062271"/>
                      <a:gd name="connsiteX3" fmla="*/ 0 w 5590902"/>
                      <a:gd name="connsiteY3" fmla="*/ 1062271 h 1062271"/>
                      <a:gd name="connsiteX4" fmla="*/ 0 w 5590902"/>
                      <a:gd name="connsiteY4" fmla="*/ 0 h 106227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590902" h="1062271">
                        <a:moveTo>
                          <a:pt x="0" y="0"/>
                        </a:moveTo>
                        <a:lnTo>
                          <a:pt x="5590902" y="0"/>
                        </a:lnTo>
                        <a:lnTo>
                          <a:pt x="5590902" y="1062271"/>
                        </a:lnTo>
                        <a:lnTo>
                          <a:pt x="0" y="106227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3">
                    <a:schemeClr val="accent5">
                      <a:shade val="8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1">
                    <a:schemeClr val="l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13969" tIns="13969" rIns="13970" bIns="13970" numCol="1" spcCol="1270" anchor="ctr" anchorCtr="0">
                    <a:noAutofit/>
                  </a:bodyPr>
                  <a:lstStyle/>
                  <a:p>
                    <a:pPr lvl="0" algn="ctr" defTabSz="97790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ru-RU" dirty="0" err="1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Педагогикалық</a:t>
                    </a:r>
                    <a:r>
                      <a:rPr lang="ru-RU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ru-RU" dirty="0" err="1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ғылымдар</a:t>
                    </a:r>
                    <a:endParaRPr lang="ru-RU" kern="120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35" name="Прямая со стрелкой 34"/>
                  <p:cNvCxnSpPr/>
                  <p:nvPr/>
                </p:nvCxnSpPr>
                <p:spPr>
                  <a:xfrm>
                    <a:off x="6453051" y="3769995"/>
                    <a:ext cx="436082" cy="0"/>
                  </a:xfrm>
                  <a:prstGeom prst="straightConnector1">
                    <a:avLst/>
                  </a:prstGeom>
                  <a:ln w="38100"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55" name="Группа 54"/>
              <p:cNvGrpSpPr/>
              <p:nvPr/>
            </p:nvGrpSpPr>
            <p:grpSpPr>
              <a:xfrm>
                <a:off x="10933684" y="1485027"/>
                <a:ext cx="956538" cy="581231"/>
                <a:chOff x="10933684" y="1485027"/>
                <a:chExt cx="956538" cy="581231"/>
              </a:xfrm>
            </p:grpSpPr>
            <p:cxnSp>
              <p:nvCxnSpPr>
                <p:cNvPr id="40" name="Прямая соединительная линия 39"/>
                <p:cNvCxnSpPr/>
                <p:nvPr/>
              </p:nvCxnSpPr>
              <p:spPr>
                <a:xfrm>
                  <a:off x="10933684" y="1775348"/>
                  <a:ext cx="472253" cy="0"/>
                </a:xfrm>
                <a:prstGeom prst="line">
                  <a:avLst/>
                </a:prstGeom>
                <a:ln w="317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Прямая соединительная линия 41"/>
                <p:cNvCxnSpPr/>
                <p:nvPr/>
              </p:nvCxnSpPr>
              <p:spPr>
                <a:xfrm flipH="1">
                  <a:off x="11405937" y="1485027"/>
                  <a:ext cx="12032" cy="581231"/>
                </a:xfrm>
                <a:prstGeom prst="line">
                  <a:avLst/>
                </a:prstGeom>
                <a:ln w="317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Прямая соединительная линия 44"/>
                <p:cNvCxnSpPr/>
                <p:nvPr/>
              </p:nvCxnSpPr>
              <p:spPr>
                <a:xfrm>
                  <a:off x="11417969" y="1485027"/>
                  <a:ext cx="472253" cy="0"/>
                </a:xfrm>
                <a:prstGeom prst="line">
                  <a:avLst/>
                </a:prstGeom>
                <a:ln w="317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Прямая соединительная линия 45"/>
                <p:cNvCxnSpPr/>
                <p:nvPr/>
              </p:nvCxnSpPr>
              <p:spPr>
                <a:xfrm>
                  <a:off x="11405937" y="2066258"/>
                  <a:ext cx="472253" cy="0"/>
                </a:xfrm>
                <a:prstGeom prst="line">
                  <a:avLst/>
                </a:prstGeom>
                <a:ln w="317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0" name="Группа 59"/>
              <p:cNvGrpSpPr/>
              <p:nvPr/>
            </p:nvGrpSpPr>
            <p:grpSpPr>
              <a:xfrm>
                <a:off x="10949726" y="2880241"/>
                <a:ext cx="956538" cy="581231"/>
                <a:chOff x="10949726" y="2880241"/>
                <a:chExt cx="956538" cy="581231"/>
              </a:xfrm>
            </p:grpSpPr>
            <p:cxnSp>
              <p:nvCxnSpPr>
                <p:cNvPr id="47" name="Прямая соединительная линия 46"/>
                <p:cNvCxnSpPr/>
                <p:nvPr/>
              </p:nvCxnSpPr>
              <p:spPr>
                <a:xfrm>
                  <a:off x="10949726" y="3170562"/>
                  <a:ext cx="472253" cy="0"/>
                </a:xfrm>
                <a:prstGeom prst="line">
                  <a:avLst/>
                </a:prstGeom>
                <a:ln w="317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Прямая соединительная линия 47"/>
                <p:cNvCxnSpPr/>
                <p:nvPr/>
              </p:nvCxnSpPr>
              <p:spPr>
                <a:xfrm flipH="1">
                  <a:off x="11421979" y="2880241"/>
                  <a:ext cx="12032" cy="581231"/>
                </a:xfrm>
                <a:prstGeom prst="line">
                  <a:avLst/>
                </a:prstGeom>
                <a:ln w="317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Прямая соединительная линия 48"/>
                <p:cNvCxnSpPr/>
                <p:nvPr/>
              </p:nvCxnSpPr>
              <p:spPr>
                <a:xfrm>
                  <a:off x="11434011" y="2880241"/>
                  <a:ext cx="472253" cy="0"/>
                </a:xfrm>
                <a:prstGeom prst="line">
                  <a:avLst/>
                </a:prstGeom>
                <a:ln w="317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Прямая соединительная линия 49"/>
                <p:cNvCxnSpPr/>
                <p:nvPr/>
              </p:nvCxnSpPr>
              <p:spPr>
                <a:xfrm>
                  <a:off x="11421979" y="3461472"/>
                  <a:ext cx="472253" cy="0"/>
                </a:xfrm>
                <a:prstGeom prst="line">
                  <a:avLst/>
                </a:prstGeom>
                <a:ln w="317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Прямая соединительная линия 55"/>
                <p:cNvCxnSpPr/>
                <p:nvPr/>
              </p:nvCxnSpPr>
              <p:spPr>
                <a:xfrm>
                  <a:off x="11434011" y="3170562"/>
                  <a:ext cx="472253" cy="0"/>
                </a:xfrm>
                <a:prstGeom prst="line">
                  <a:avLst/>
                </a:prstGeom>
                <a:ln w="317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41" name="Скругленный прямоугольник 40"/>
          <p:cNvSpPr/>
          <p:nvPr/>
        </p:nvSpPr>
        <p:spPr>
          <a:xfrm>
            <a:off x="4977942" y="593927"/>
            <a:ext cx="1917128" cy="340769"/>
          </a:xfrm>
          <a:prstGeom prst="roundRect">
            <a:avLst/>
          </a:prstGeom>
          <a:solidFill>
            <a:srgbClr val="E1F2FF"/>
          </a:solidFill>
          <a:ln w="28575">
            <a:noFill/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i="1" dirty="0" err="1" smtClean="0">
                <a:solidFill>
                  <a:srgbClr val="116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Мысалы</a:t>
            </a:r>
            <a:r>
              <a:rPr lang="ru-RU" sz="1600" b="1" i="1" dirty="0" smtClean="0">
                <a:solidFill>
                  <a:srgbClr val="116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1600" b="1" i="1" dirty="0">
              <a:solidFill>
                <a:srgbClr val="1169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28519" y="955588"/>
            <a:ext cx="7250120" cy="58529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22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03419" y="84221"/>
            <a:ext cx="11153604" cy="576228"/>
          </a:xfrm>
        </p:spPr>
        <p:txBody>
          <a:bodyPr>
            <a:noAutofit/>
          </a:bodyPr>
          <a:lstStyle/>
          <a:p>
            <a:pPr algn="ctr"/>
            <a:r>
              <a:rPr lang="kk-KZ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ҰБТ өткізу мерзімдері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634401"/>
              </p:ext>
            </p:extLst>
          </p:nvPr>
        </p:nvGraphicFramePr>
        <p:xfrm>
          <a:off x="98258" y="660449"/>
          <a:ext cx="11995484" cy="614896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7107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26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62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35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ҰБТ</a:t>
                      </a:r>
                      <a:endParaRPr lang="ru-RU" sz="3500" b="1" i="0" u="none" strike="noStrike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 err="1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Өтініштерді</a:t>
                      </a:r>
                      <a:r>
                        <a:rPr lang="ru-RU" sz="1800" b="1" u="none" strike="noStrike" dirty="0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b="1" u="none" strike="noStrike" dirty="0" err="1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қабылдау</a:t>
                      </a:r>
                      <a:r>
                        <a:rPr lang="ru-RU" sz="1800" b="1" u="none" strike="noStrike" dirty="0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b="1" u="none" strike="noStrike" dirty="0" err="1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мерзімдері</a:t>
                      </a:r>
                      <a:endParaRPr lang="ru-RU" sz="1800" b="1" i="0" u="none" strike="noStrike" dirty="0">
                        <a:solidFill>
                          <a:srgbClr val="7030A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 err="1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Тестілеу</a:t>
                      </a:r>
                      <a:r>
                        <a:rPr lang="ru-RU" sz="1800" b="1" u="none" strike="noStrike" baseline="0" dirty="0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b="1" u="none" strike="noStrike" dirty="0" err="1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мерзімдері</a:t>
                      </a:r>
                      <a:endParaRPr lang="ru-RU" sz="1800" b="1" i="0" u="none" strike="noStrike" dirty="0">
                        <a:solidFill>
                          <a:srgbClr val="7030A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76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r>
                        <a:rPr lang="ru-RU" sz="18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ақылы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бөлімге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түсетін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11 (12)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сынып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оқушылары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үшін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 marL="285750" indent="-285750" algn="l" fontAlgn="ctr">
                        <a:buFontTx/>
                        <a:buChar char="-"/>
                      </a:pP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бірінші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академиялық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кезең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аяқтағанға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дейін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ЖОО-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ға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қабылданған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тұлғалар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үшін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 marL="285750" indent="-285750" algn="l" fontAlgn="ctr">
                        <a:buFontTx/>
                        <a:buChar char="-"/>
                      </a:pP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шығармашылық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мамандықтан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басқа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мамандықтарға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ауысатын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студенттер</a:t>
                      </a:r>
                      <a:r>
                        <a:rPr lang="ru-RU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үшін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1-15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желтоқсан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15-20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қаңтар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0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ақылы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бөлімге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түсетін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11 (12)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сынып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оқушылары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үшін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1-15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ақпан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24-29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наурыз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02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1800" b="1" i="0" u="none" strike="noStrike" baseline="0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ағымдағы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жылғы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және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өткен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жылдардағы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мектеп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және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колледж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түлектері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үшін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Наурыз</a:t>
                      </a:r>
                      <a:r>
                        <a:rPr lang="ru-RU" sz="1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</a:t>
                      </a:r>
                    </a:p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мамыр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маусым</a:t>
                      </a:r>
                      <a:r>
                        <a:rPr lang="ru-RU" sz="1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</a:t>
                      </a:r>
                    </a:p>
                    <a:p>
                      <a:pPr algn="ctr" fontAlgn="ctr"/>
                      <a:r>
                        <a:rPr lang="ru-RU" sz="1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шілде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6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1800" b="1" i="0" u="none" strike="noStrike" baseline="0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шетелде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білім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беру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ұйымдарын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бітірген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тұлғалар</a:t>
                      </a:r>
                      <a:r>
                        <a:rPr lang="ru-RU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i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үшін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мамыр</a:t>
                      </a:r>
                      <a:r>
                        <a:rPr lang="ru-RU" sz="1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- 5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маусым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6268">
                <a:tc>
                  <a:txBody>
                    <a:bodyPr/>
                    <a:lstStyle/>
                    <a:p>
                      <a:pPr marL="285750" indent="-285750" algn="l" fontAlgn="ctr">
                        <a:buFontTx/>
                        <a:buChar char="-"/>
                      </a:pPr>
                      <a:r>
                        <a:rPr lang="kk-KZ" sz="1800" i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ақылы</a:t>
                      </a:r>
                      <a:r>
                        <a:rPr lang="kk-KZ" sz="1800" i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бөлімге түсетін барлық тұлғалар үшін</a:t>
                      </a:r>
                      <a:endParaRPr lang="ru-RU" sz="1800" u="none" strike="noStrike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шілде</a:t>
                      </a:r>
                      <a:r>
                        <a:rPr lang="ru-RU" sz="18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</a:t>
                      </a:r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тамыз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17-20 </a:t>
                      </a:r>
                      <a:r>
                        <a:rPr lang="ru-RU" sz="18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тамыз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305" marR="5305" marT="530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74525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saturation sat="12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72863" y="663807"/>
            <a:ext cx="8772696" cy="12799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240" y="0"/>
            <a:ext cx="109828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tabLst>
                <a:tab pos="219273" algn="l"/>
              </a:tabLst>
              <a:defRPr/>
            </a:pPr>
            <a:r>
              <a:rPr lang="ru-RU" sz="30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Қаңтар</a:t>
            </a:r>
            <a:r>
              <a:rPr lang="ru-RU" sz="30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0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және</a:t>
            </a:r>
            <a:r>
              <a:rPr lang="ru-RU" sz="30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0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наурыз</a:t>
            </a:r>
            <a:r>
              <a:rPr lang="ru-RU" sz="30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000" b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айларында</a:t>
            </a:r>
            <a:r>
              <a:rPr lang="ru-RU" sz="30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ҰБТ </a:t>
            </a:r>
            <a:r>
              <a:rPr lang="ru-RU" sz="3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тапсыру</a:t>
            </a:r>
            <a:endParaRPr lang="ru-RU" sz="3000" b="1" i="1" dirty="0">
              <a:solidFill>
                <a:srgbClr val="C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9466" y="1536795"/>
            <a:ext cx="12120594" cy="5265561"/>
            <a:chOff x="70968" y="1633048"/>
            <a:chExt cx="12120594" cy="5265561"/>
          </a:xfrm>
        </p:grpSpPr>
        <p:sp>
          <p:nvSpPr>
            <p:cNvPr id="4" name="Блок-схема: перфолента 3"/>
            <p:cNvSpPr/>
            <p:nvPr/>
          </p:nvSpPr>
          <p:spPr>
            <a:xfrm>
              <a:off x="70968" y="1689695"/>
              <a:ext cx="2148187" cy="5208914"/>
            </a:xfrm>
            <a:prstGeom prst="flowChartPunchedTap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just"/>
              <a:r>
                <a:rPr lang="ru-RU" sz="2000" i="1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Маусым</a:t>
              </a:r>
              <a:r>
                <a:rPr lang="ru-RU" sz="2000" i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айында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негізгі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ҰБТ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тапсыру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және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білім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гранттарын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тағайындау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конкурсына</a:t>
              </a:r>
              <a:r>
                <a:rPr lang="ru-RU" sz="2000" i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қатысу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мүмкіндігінен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айырмайды</a:t>
              </a:r>
              <a:endParaRPr lang="ru-RU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Овал 4"/>
            <p:cNvSpPr/>
            <p:nvPr/>
          </p:nvSpPr>
          <p:spPr>
            <a:xfrm>
              <a:off x="255746" y="1863393"/>
              <a:ext cx="757991" cy="757990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sz="35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ru-RU" sz="35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Блок-схема: перфолента 9"/>
            <p:cNvSpPr/>
            <p:nvPr/>
          </p:nvSpPr>
          <p:spPr>
            <a:xfrm>
              <a:off x="2297985" y="1649086"/>
              <a:ext cx="2358195" cy="5208914"/>
            </a:xfrm>
            <a:prstGeom prst="flowChartPunchedTap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just"/>
              <a:endParaRPr lang="ru-RU" sz="2000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just"/>
              <a:r>
                <a:rPr lang="ru-RU" sz="2000" i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Бейіндік</a:t>
              </a:r>
              <a:r>
                <a:rPr lang="ru-RU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пәндердің</a:t>
              </a:r>
              <a:r>
                <a:rPr lang="ru-RU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комбинациясын</a:t>
              </a:r>
              <a:r>
                <a:rPr lang="ru-RU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өзгертуге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мүмкіндік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береді</a:t>
              </a:r>
              <a:r>
                <a:rPr lang="ru-RU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</a:p>
            <a:p>
              <a:pPr algn="just"/>
              <a:r>
                <a:rPr lang="ru-RU" sz="1700" i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Мысалы</a:t>
              </a:r>
              <a:r>
                <a:rPr lang="ru-RU" sz="17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r>
                <a:rPr lang="ru-RU" sz="1700" i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қаңтар</a:t>
              </a:r>
              <a:r>
                <a:rPr lang="ru-RU" sz="1700" i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700" i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айында</a:t>
              </a:r>
              <a:r>
                <a:rPr lang="ru-RU" sz="1700" i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r>
                <a:rPr lang="ru-RU" sz="17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Дүниежүзі</a:t>
              </a:r>
              <a:r>
                <a:rPr lang="ru-RU" sz="17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7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тарихы</a:t>
              </a:r>
              <a:r>
                <a:rPr lang="ru-RU" sz="17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-география</a:t>
              </a:r>
              <a:r>
                <a:rPr lang="ru-RU" sz="17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;</a:t>
              </a:r>
            </a:p>
            <a:p>
              <a:pPr algn="just"/>
              <a:r>
                <a:rPr lang="ru-RU" sz="1700" i="1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наурыз</a:t>
              </a:r>
              <a:r>
                <a:rPr lang="ru-RU" sz="1700" i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700" i="1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айында</a:t>
              </a:r>
              <a:r>
                <a:rPr lang="ru-RU" sz="1700" i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r>
                <a:rPr lang="ru-RU" sz="17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математика-физика</a:t>
              </a:r>
              <a:endParaRPr lang="ru-RU" sz="17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Овал 10"/>
            <p:cNvSpPr/>
            <p:nvPr/>
          </p:nvSpPr>
          <p:spPr>
            <a:xfrm>
              <a:off x="2546072" y="1889230"/>
              <a:ext cx="757991" cy="757990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sz="35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ru-RU" sz="35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Блок-схема: перфолента 14"/>
            <p:cNvSpPr/>
            <p:nvPr/>
          </p:nvSpPr>
          <p:spPr>
            <a:xfrm>
              <a:off x="4803688" y="1649086"/>
              <a:ext cx="2358195" cy="5208914"/>
            </a:xfrm>
            <a:prstGeom prst="flowChartPunchedTap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just"/>
              <a:r>
                <a:rPr lang="kk-KZ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«Жеті рет өлшеп, бір рет кес» демекші </a:t>
              </a:r>
              <a:r>
                <a:rPr lang="ru-RU" sz="2000" i="1" dirty="0" err="1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негізгі</a:t>
              </a:r>
              <a:r>
                <a:rPr lang="ru-RU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маусым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 ҰБТ-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ға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дейін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өз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білімдерін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қайта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i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тексеру</a:t>
              </a:r>
              <a:r>
                <a:rPr lang="ru-RU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!</a:t>
              </a:r>
              <a:endParaRPr lang="ru-RU" sz="2000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just"/>
              <a:endParaRPr lang="ru-RU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Овал 15"/>
            <p:cNvSpPr/>
            <p:nvPr/>
          </p:nvSpPr>
          <p:spPr>
            <a:xfrm>
              <a:off x="5050995" y="1863393"/>
              <a:ext cx="757991" cy="757990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sz="35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ru-RU" sz="35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Блок-схема: перфолента 17"/>
            <p:cNvSpPr/>
            <p:nvPr/>
          </p:nvSpPr>
          <p:spPr>
            <a:xfrm>
              <a:off x="7297359" y="1649086"/>
              <a:ext cx="2358195" cy="5208914"/>
            </a:xfrm>
            <a:prstGeom prst="flowChartPunchedTap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just"/>
              <a:r>
                <a:rPr lang="kk-KZ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Тестілеуді өткізудің шарттары мен белгіленген ережелеріне бейімделуді қамтамасыз ету</a:t>
              </a:r>
              <a:endParaRPr lang="ru-RU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Овал 18"/>
            <p:cNvSpPr/>
            <p:nvPr/>
          </p:nvSpPr>
          <p:spPr>
            <a:xfrm>
              <a:off x="7565845" y="1863393"/>
              <a:ext cx="757991" cy="757990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sz="35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ru-RU" sz="35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Блок-схема: перфолента 19"/>
            <p:cNvSpPr/>
            <p:nvPr/>
          </p:nvSpPr>
          <p:spPr>
            <a:xfrm>
              <a:off x="9833367" y="1633048"/>
              <a:ext cx="2358195" cy="5208914"/>
            </a:xfrm>
            <a:prstGeom prst="flowChartPunchedTap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just"/>
              <a:r>
                <a:rPr lang="kk-KZ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Жоғары </a:t>
              </a:r>
              <a:r>
                <a:rPr lang="kk-KZ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оқу </a:t>
              </a:r>
              <a:r>
                <a:rPr lang="kk-KZ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орнының </a:t>
              </a:r>
              <a:r>
                <a:rPr lang="kk-KZ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ақылы </a:t>
              </a:r>
              <a:r>
                <a:rPr lang="kk-KZ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бөліміне таңдаулы </a:t>
              </a:r>
              <a:r>
                <a:rPr lang="kk-KZ" sz="2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сертификатпен </a:t>
              </a:r>
              <a:r>
                <a:rPr lang="kk-KZ" sz="2000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қабылдану</a:t>
              </a:r>
              <a:endParaRPr lang="ru-RU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Овал 20"/>
            <p:cNvSpPr/>
            <p:nvPr/>
          </p:nvSpPr>
          <p:spPr>
            <a:xfrm>
              <a:off x="10101853" y="1847355"/>
              <a:ext cx="757991" cy="757990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sz="35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ru-RU" sz="35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77964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360348"/>
              </p:ext>
            </p:extLst>
          </p:nvPr>
        </p:nvGraphicFramePr>
        <p:xfrm>
          <a:off x="1333501" y="996722"/>
          <a:ext cx="10375814" cy="39308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1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51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69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849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669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01094">
                <a:tc rowSpan="2">
                  <a:txBody>
                    <a:bodyPr/>
                    <a:lstStyle/>
                    <a:p>
                      <a:endParaRPr lang="kk-KZ" sz="2000" b="1" kern="1200" dirty="0" smtClean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kk-KZ" sz="20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ЖОО-на қабылдау</a:t>
                      </a:r>
                      <a:r>
                        <a:rPr lang="kk-KZ" sz="2000" b="1" kern="1200" baseline="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тәсілдері</a:t>
                      </a:r>
                      <a:endParaRPr lang="ru-RU" sz="20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kk-KZ" sz="1100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kk-KZ" sz="24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ҰБТ-ны келесі мерзімдерде тапсырғанда</a:t>
                      </a:r>
                      <a:endParaRPr lang="ru-RU" sz="2400" b="1" i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522">
                <a:tc vMerge="1">
                  <a:txBody>
                    <a:bodyPr/>
                    <a:lstStyle/>
                    <a:p>
                      <a:endParaRPr lang="ru-RU" sz="1600" b="1" i="1" kern="12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rgbClr val="7030A0"/>
                          </a:solidFill>
                          <a:effectLst/>
                          <a:latin typeface="Palatino Linotype" pitchFamily="18" charset="0"/>
                          <a:ea typeface="Times New Roman"/>
                          <a:cs typeface="Times New Roman"/>
                        </a:rPr>
                        <a:t>Қаңтар</a:t>
                      </a:r>
                      <a:endParaRPr lang="ru-RU" sz="2000" b="1" kern="1200" dirty="0" smtClean="0">
                        <a:solidFill>
                          <a:srgbClr val="7030A0"/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rgbClr val="7030A0"/>
                          </a:solidFill>
                          <a:effectLst/>
                          <a:latin typeface="Palatino Linotype" pitchFamily="18" charset="0"/>
                          <a:ea typeface="Times New Roman"/>
                          <a:cs typeface="Times New Roman"/>
                        </a:rPr>
                        <a:t>Наурыз</a:t>
                      </a:r>
                      <a:endParaRPr lang="ru-RU" sz="2000" b="1" kern="1200" dirty="0" smtClean="0">
                        <a:solidFill>
                          <a:srgbClr val="7030A0"/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rgbClr val="7030A0"/>
                          </a:solidFill>
                          <a:effectLst/>
                          <a:latin typeface="Palatino Linotype" pitchFamily="18" charset="0"/>
                          <a:ea typeface="Times New Roman"/>
                          <a:cs typeface="Times New Roman"/>
                        </a:rPr>
                        <a:t>Масым-шілде</a:t>
                      </a:r>
                      <a:endParaRPr lang="ru-RU" sz="2000" b="1" kern="1200" dirty="0" smtClean="0">
                        <a:solidFill>
                          <a:srgbClr val="7030A0"/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rgbClr val="7030A0"/>
                          </a:solidFill>
                          <a:effectLst/>
                          <a:latin typeface="Palatino Linotype" pitchFamily="18" charset="0"/>
                          <a:ea typeface="Times New Roman"/>
                          <a:cs typeface="Times New Roman"/>
                        </a:rPr>
                        <a:t>Тамыз</a:t>
                      </a:r>
                      <a:endParaRPr lang="ru-RU" sz="2000" b="1" kern="1200" dirty="0" smtClean="0">
                        <a:solidFill>
                          <a:srgbClr val="7030A0"/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4262">
                <a:tc>
                  <a:txBody>
                    <a:bodyPr/>
                    <a:lstStyle/>
                    <a:p>
                      <a:endParaRPr lang="kk-KZ" sz="16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  <a:p>
                      <a:endParaRPr lang="kk-KZ" sz="16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  <a:p>
                      <a:endParaRPr lang="kk-KZ" sz="16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  <a:p>
                      <a:endParaRPr lang="kk-KZ" sz="16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  <a:p>
                      <a:endParaRPr lang="kk-KZ" sz="16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  <a:p>
                      <a:endParaRPr lang="kk-KZ" sz="16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  <a:p>
                      <a:endParaRPr lang="kk-KZ" sz="16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  <a:p>
                      <a:endParaRPr lang="ru-RU" sz="1600" b="1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Palatino Linotype" pitchFamily="18" charset="0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7030A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000" b="1" kern="1200" dirty="0">
                        <a:solidFill>
                          <a:srgbClr val="7030A0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>
                        <a:solidFill>
                          <a:srgbClr val="7030A0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>
                        <a:solidFill>
                          <a:srgbClr val="7030A0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52597" y="209636"/>
            <a:ext cx="11153604" cy="576228"/>
          </a:xfrm>
        </p:spPr>
        <p:txBody>
          <a:bodyPr>
            <a:noAutofit/>
          </a:bodyPr>
          <a:lstStyle/>
          <a:p>
            <a:pPr algn="ctr"/>
            <a:r>
              <a:rPr lang="kk-KZ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ЖОО-ға қабылдау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3882115" y="2802176"/>
            <a:ext cx="1041400" cy="1028700"/>
            <a:chOff x="4248889" y="5078082"/>
            <a:chExt cx="1138920" cy="1059624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2405">
              <a:off x="4248889" y="5293007"/>
              <a:ext cx="1138920" cy="844699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19450">
              <a:off x="4777643" y="5078082"/>
              <a:ext cx="570401" cy="570401"/>
            </a:xfrm>
            <a:prstGeom prst="rect">
              <a:avLst/>
            </a:prstGeom>
          </p:spPr>
        </p:pic>
      </p:grpSp>
      <p:grpSp>
        <p:nvGrpSpPr>
          <p:cNvPr id="43" name="Группа 42"/>
          <p:cNvGrpSpPr/>
          <p:nvPr/>
        </p:nvGrpSpPr>
        <p:grpSpPr>
          <a:xfrm>
            <a:off x="5608699" y="2781282"/>
            <a:ext cx="1041400" cy="1028700"/>
            <a:chOff x="4248889" y="5078082"/>
            <a:chExt cx="1138920" cy="1059624"/>
          </a:xfrm>
        </p:grpSpPr>
        <p:pic>
          <p:nvPicPr>
            <p:cNvPr id="45" name="Рисунок 4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2405">
              <a:off x="4248889" y="5293007"/>
              <a:ext cx="1138920" cy="844699"/>
            </a:xfrm>
            <a:prstGeom prst="rect">
              <a:avLst/>
            </a:prstGeom>
          </p:spPr>
        </p:pic>
        <p:pic>
          <p:nvPicPr>
            <p:cNvPr id="46" name="Рисунок 4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19450">
              <a:off x="4777643" y="5078082"/>
              <a:ext cx="570401" cy="570401"/>
            </a:xfrm>
            <a:prstGeom prst="rect">
              <a:avLst/>
            </a:prstGeom>
          </p:spPr>
        </p:pic>
      </p:grpSp>
      <p:grpSp>
        <p:nvGrpSpPr>
          <p:cNvPr id="48" name="Группа 47"/>
          <p:cNvGrpSpPr/>
          <p:nvPr/>
        </p:nvGrpSpPr>
        <p:grpSpPr>
          <a:xfrm>
            <a:off x="9998289" y="2841459"/>
            <a:ext cx="1041400" cy="1028700"/>
            <a:chOff x="4248889" y="5078082"/>
            <a:chExt cx="1138920" cy="1059624"/>
          </a:xfrm>
        </p:grpSpPr>
        <p:pic>
          <p:nvPicPr>
            <p:cNvPr id="50" name="Рисунок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2405">
              <a:off x="4248889" y="5293007"/>
              <a:ext cx="1138920" cy="844699"/>
            </a:xfrm>
            <a:prstGeom prst="rect">
              <a:avLst/>
            </a:prstGeom>
          </p:spPr>
        </p:pic>
        <p:pic>
          <p:nvPicPr>
            <p:cNvPr id="51" name="Рисунок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19450">
              <a:off x="4777643" y="5078082"/>
              <a:ext cx="570401" cy="570401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569606" y="5308412"/>
            <a:ext cx="11417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Ескерту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just"/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Түсушілер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ЖОО-на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қабылдану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үшін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ҰБТ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нәтижесі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бойынша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бекітілген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шекті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балдарды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жинауға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тиіс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9" name="Группа 58"/>
          <p:cNvGrpSpPr/>
          <p:nvPr/>
        </p:nvGrpSpPr>
        <p:grpSpPr>
          <a:xfrm>
            <a:off x="7381874" y="3017107"/>
            <a:ext cx="2065947" cy="1577511"/>
            <a:chOff x="7381874" y="3017107"/>
            <a:chExt cx="2065947" cy="1577511"/>
          </a:xfrm>
        </p:grpSpPr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1874" y="3017107"/>
              <a:ext cx="1461391" cy="1461391"/>
            </a:xfrm>
            <a:prstGeom prst="rect">
              <a:avLst/>
            </a:prstGeom>
          </p:spPr>
        </p:pic>
        <p:grpSp>
          <p:nvGrpSpPr>
            <p:cNvPr id="15" name="Группа 14"/>
            <p:cNvGrpSpPr/>
            <p:nvPr/>
          </p:nvGrpSpPr>
          <p:grpSpPr>
            <a:xfrm>
              <a:off x="8671295" y="3872951"/>
              <a:ext cx="776526" cy="721667"/>
              <a:chOff x="8484506" y="4056683"/>
              <a:chExt cx="776526" cy="721667"/>
            </a:xfrm>
          </p:grpSpPr>
          <p:pic>
            <p:nvPicPr>
              <p:cNvPr id="56" name="Рисунок 5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152405">
                <a:off x="8484506" y="4165779"/>
                <a:ext cx="776526" cy="612571"/>
              </a:xfrm>
              <a:prstGeom prst="rect">
                <a:avLst/>
              </a:prstGeom>
            </p:spPr>
          </p:pic>
          <p:pic>
            <p:nvPicPr>
              <p:cNvPr id="57" name="Рисунок 5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719450">
                <a:off x="8842799" y="4056683"/>
                <a:ext cx="388905" cy="413652"/>
              </a:xfrm>
              <a:prstGeom prst="rect">
                <a:avLst/>
              </a:prstGeom>
            </p:spPr>
          </p:pic>
        </p:grpSp>
      </p:grpSp>
      <p:sp>
        <p:nvSpPr>
          <p:cNvPr id="30" name="TextBox 29"/>
          <p:cNvSpPr txBox="1"/>
          <p:nvPr/>
        </p:nvSpPr>
        <p:spPr>
          <a:xfrm rot="19550426">
            <a:off x="10160391" y="3726247"/>
            <a:ext cx="1407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i="1" dirty="0">
                <a:latin typeface="Arial" panose="020B0604020202020204" pitchFamily="34" charset="0"/>
                <a:cs typeface="Arial" panose="020B0604020202020204" pitchFamily="34" charset="0"/>
              </a:rPr>
              <a:t>ақылы негізде</a:t>
            </a:r>
            <a:endParaRPr lang="ru-RU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rot="1309218">
            <a:off x="7855493" y="2950332"/>
            <a:ext cx="1400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 Р А Н Т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rot="19161838">
            <a:off x="8611436" y="4352893"/>
            <a:ext cx="1687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200" i="1" dirty="0">
                <a:latin typeface="Arial" panose="020B0604020202020204" pitchFamily="34" charset="0"/>
                <a:cs typeface="Arial" panose="020B0604020202020204" pitchFamily="34" charset="0"/>
              </a:rPr>
              <a:t>ақылы </a:t>
            </a:r>
            <a:endParaRPr lang="kk-KZ" sz="1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kk-KZ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негізде</a:t>
            </a:r>
            <a:endParaRPr lang="ru-RU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68747" y="2522483"/>
            <a:ext cx="2532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Конкурсқа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қатысу</a:t>
            </a:r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 rot="19550426">
            <a:off x="5770801" y="3666070"/>
            <a:ext cx="1407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i="1" dirty="0">
                <a:latin typeface="Arial" panose="020B0604020202020204" pitchFamily="34" charset="0"/>
                <a:cs typeface="Arial" panose="020B0604020202020204" pitchFamily="34" charset="0"/>
              </a:rPr>
              <a:t>ақылы негізде</a:t>
            </a:r>
            <a:endParaRPr lang="ru-RU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 rot="19550426">
            <a:off x="4044217" y="3686964"/>
            <a:ext cx="1407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ақылы негізде</a:t>
            </a:r>
            <a:endParaRPr lang="ru-RU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Picture 5" descr="C:\Users\l.erbosyn\Desktop\Без названия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r="14299"/>
          <a:stretch/>
        </p:blipFill>
        <p:spPr bwMode="auto">
          <a:xfrm>
            <a:off x="1340069" y="2686186"/>
            <a:ext cx="2270235" cy="2049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1128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5"/>
          <p:cNvSpPr>
            <a:spLocks noChangeArrowheads="1"/>
          </p:cNvSpPr>
          <p:nvPr/>
        </p:nvSpPr>
        <p:spPr bwMode="auto">
          <a:xfrm>
            <a:off x="727789" y="5211451"/>
            <a:ext cx="977375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6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19198" y="94927"/>
            <a:ext cx="11153604" cy="1288964"/>
          </a:xfrm>
        </p:spPr>
        <p:txBody>
          <a:bodyPr>
            <a:noAutofit/>
          </a:bodyPr>
          <a:lstStyle/>
          <a:p>
            <a:pPr algn="ctr"/>
            <a:r>
              <a:rPr lang="kk-KZ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ҰБТ-ға өтініш қабылдау </a:t>
            </a:r>
            <a:r>
              <a:rPr lang="kk-KZ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(наурыз</a:t>
            </a:r>
            <a:r>
              <a:rPr lang="kk-KZ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) </a:t>
            </a:r>
            <a:endParaRPr lang="kk-KZ" sz="28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kk-KZ" sz="28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2019 жылдың </a:t>
            </a:r>
            <a:r>
              <a:rPr lang="kk-KZ" sz="28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1-15 ақпан аралығында</a:t>
            </a:r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245327" y="2722032"/>
            <a:ext cx="3685159" cy="3388837"/>
          </a:xfrm>
          <a:prstGeom prst="flowChartPunchedTap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11(12)-</a:t>
            </a:r>
            <a:r>
              <a:rPr lang="ru-RU" i="1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сынып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оқушылары</a:t>
            </a:r>
            <a:endParaRPr lang="ru-RU" i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өтініш</a:t>
            </a:r>
            <a:r>
              <a:rPr lang="ru-RU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беру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тестілеуден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өту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үшін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облыс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ішінде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жақын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орналасқан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ҰБТӨП-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таңдай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алады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9071" y="1299253"/>
            <a:ext cx="379141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Өтініштерді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қабылдау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ҰБТ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өткізу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пункттері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6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154</a:t>
            </a:r>
            <a:endParaRPr lang="ru-RU" sz="2600" b="1" i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C:\Users\l.erbosyn\Desktop\Без назв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817" y="1564498"/>
            <a:ext cx="7484637" cy="45463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61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5"/>
          <p:cNvSpPr>
            <a:spLocks noChangeArrowheads="1"/>
          </p:cNvSpPr>
          <p:nvPr/>
        </p:nvSpPr>
        <p:spPr bwMode="auto">
          <a:xfrm>
            <a:off x="727789" y="5211451"/>
            <a:ext cx="977375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eaLnBrk="1" hangingPunct="1"/>
            <a:endParaRPr lang="kk-KZ" sz="3500" b="1" dirty="0" smtClean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6157" y="1629088"/>
            <a:ext cx="1160145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arenR"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Нысан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бойынша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өтініш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(ҰБТӨП-те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беріледі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);    </a:t>
            </a:r>
          </a:p>
          <a:p>
            <a:pPr algn="just"/>
            <a:r>
              <a:rPr lang="ru-RU" sz="2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2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Бұл</a:t>
            </a:r>
            <a:r>
              <a:rPr lang="ru-RU" sz="2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ретте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алдын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ала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өтінішті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онлайн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тіркеу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арқылы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беруге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болады</a:t>
            </a:r>
            <a:r>
              <a:rPr lang="ru-RU" sz="2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көлемі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3x4 сантиметр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екі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фотосурет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3) Жеке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басын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куәландыратын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құжаттың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көшірмесі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Бұл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ретте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он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алты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жасқа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толмаған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жеке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басын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куәландыратын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құжаты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жоқ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адамдар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туу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туралы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куәліктің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көшірмесін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ұсынады</a:t>
            </a:r>
            <a:r>
              <a:rPr lang="ru-RU" sz="2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4)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Білім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алатын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орта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білім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беру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ұйымынан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анықтама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(2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данада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algn="just"/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Бұл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ретте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бір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данасы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білім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алушыда</a:t>
            </a:r>
            <a:r>
              <a:rPr lang="ru-RU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i="1" dirty="0" err="1">
                <a:latin typeface="Arial" panose="020B0604020202020204" pitchFamily="34" charset="0"/>
                <a:cs typeface="Arial" panose="020B0604020202020204" pitchFamily="34" charset="0"/>
              </a:rPr>
              <a:t>қалады</a:t>
            </a:r>
            <a:r>
              <a:rPr lang="ru-RU" sz="2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Тестілеуге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қатысу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үшін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төлем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туралы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түбіртек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kk-KZ" sz="2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Бұл </a:t>
            </a:r>
            <a:r>
              <a:rPr lang="kk-KZ" sz="2200" i="1" dirty="0">
                <a:latin typeface="Arial" panose="020B0604020202020204" pitchFamily="34" charset="0"/>
                <a:cs typeface="Arial" panose="020B0604020202020204" pitchFamily="34" charset="0"/>
              </a:rPr>
              <a:t>тестілеу ақылы негізде өткізіледі.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184400" y="209462"/>
            <a:ext cx="7884966" cy="656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Өтінішті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қабылдау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кезінде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тапсырылатын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құжаттар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наурыз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)</a:t>
            </a:r>
            <a:endParaRPr lang="kk-KZ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502726" y="0"/>
            <a:ext cx="1843944" cy="1768802"/>
            <a:chOff x="-224785" y="1450354"/>
            <a:chExt cx="2026629" cy="1778372"/>
          </a:xfrm>
        </p:grpSpPr>
        <p:sp>
          <p:nvSpPr>
            <p:cNvPr id="10" name="TextBox 9"/>
            <p:cNvSpPr txBox="1"/>
            <p:nvPr/>
          </p:nvSpPr>
          <p:spPr>
            <a:xfrm>
              <a:off x="-11629" y="1450354"/>
              <a:ext cx="1813473" cy="371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b="1" dirty="0">
                  <a:latin typeface="Arial" panose="020B0604020202020204" pitchFamily="34" charset="0"/>
                  <a:cs typeface="Arial" panose="020B0604020202020204" pitchFamily="34" charset="0"/>
                </a:rPr>
                <a:t>Білім алушы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Picture 2" descr="Гифка для презентации студенческой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4785" y="1619030"/>
              <a:ext cx="1810569" cy="16096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Группа 11"/>
          <p:cNvGrpSpPr/>
          <p:nvPr/>
        </p:nvGrpSpPr>
        <p:grpSpPr>
          <a:xfrm>
            <a:off x="9955065" y="174961"/>
            <a:ext cx="1957536" cy="1602572"/>
            <a:chOff x="6156175" y="567020"/>
            <a:chExt cx="2613867" cy="2259104"/>
          </a:xfrm>
        </p:grpSpPr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Photocopy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175" y="976360"/>
              <a:ext cx="2613867" cy="18497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7088551" y="567020"/>
              <a:ext cx="1283423" cy="5206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k-KZ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ҰБТӨП</a:t>
              </a:r>
              <a:endParaRPr lang="ru-RU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83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61384" y="174480"/>
            <a:ext cx="11153604" cy="56547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Білім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беру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ұйымынан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анықтама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нысаны</a:t>
            </a:r>
            <a:endParaRPr lang="kk-KZ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66" t="27586" r="17605" b="17026"/>
          <a:stretch/>
        </p:blipFill>
        <p:spPr bwMode="auto">
          <a:xfrm>
            <a:off x="2980017" y="763069"/>
            <a:ext cx="5864445" cy="6101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91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a.khaidarova\Desktop\2311_image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10" y="2216426"/>
            <a:ext cx="964930" cy="869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одзаголовок 3"/>
          <p:cNvSpPr txBox="1">
            <a:spLocks/>
          </p:cNvSpPr>
          <p:nvPr/>
        </p:nvSpPr>
        <p:spPr>
          <a:xfrm>
            <a:off x="771118" y="212284"/>
            <a:ext cx="11153604" cy="5654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Тестілеу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үшін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төлем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туралы</a:t>
            </a:r>
            <a:endParaRPr lang="kk-KZ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11" name="Picture 7" descr="C:\Users\a.khaidarova\Desktop\business-color_money-coins_icon-icons.com_5344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96" y="935445"/>
            <a:ext cx="952244" cy="89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564347" y="1048612"/>
            <a:ext cx="55389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ҰБТ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өткізу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құны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- </a:t>
            </a:r>
            <a:r>
              <a:rPr lang="ru-RU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2242 тенге</a:t>
            </a:r>
            <a:endParaRPr lang="ru-RU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64347" y="2108956"/>
            <a:ext cx="581041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Төлемді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Қазақстан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Республикасының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барлық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екінші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деңгейлі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банктерінің</a:t>
            </a:r>
            <a:endParaRPr lang="ru-RU" sz="2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кассаларда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жүргізуге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болады</a:t>
            </a:r>
            <a:endParaRPr lang="ru-RU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93991" y="3754613"/>
            <a:ext cx="589962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Сондай-ақ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Қазақстан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Халық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Банкі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</a:p>
          <a:p>
            <a:pPr algn="just" fontAlgn="base"/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АҚ-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ның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терминалдары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арқылы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төлем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рұқсат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етіледі</a:t>
            </a:r>
            <a:endParaRPr lang="ru-RU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88" y="3673580"/>
            <a:ext cx="938352" cy="85047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64347" y="5492066"/>
            <a:ext cx="59292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Кешенді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тестілеу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үшін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төлем</a:t>
            </a: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тағайындау</a:t>
            </a:r>
            <a:endParaRPr lang="ru-RU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284" y="5292800"/>
            <a:ext cx="882065" cy="97485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03068" y="1980750"/>
            <a:ext cx="42889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22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Ұлттық</a:t>
            </a:r>
            <a:r>
              <a:rPr lang="ru-RU" sz="2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тестілеу</a:t>
            </a:r>
            <a:r>
              <a:rPr lang="ru-RU" sz="2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орталығының</a:t>
            </a:r>
            <a:r>
              <a:rPr lang="ru-RU" sz="2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деректемелері</a:t>
            </a:r>
            <a:endParaRPr lang="ru-RU" sz="2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Двойная стрелка влево/вправо 1"/>
          <p:cNvSpPr/>
          <p:nvPr/>
        </p:nvSpPr>
        <p:spPr>
          <a:xfrm>
            <a:off x="7429149" y="1048612"/>
            <a:ext cx="171078" cy="5543697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691873" y="2887032"/>
            <a:ext cx="453739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Ұлттық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тестілеу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орталығы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» РМҚК ҚР БҒМ </a:t>
            </a:r>
          </a:p>
          <a:p>
            <a:pPr fontAlgn="base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010011 Астана қ.,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Жеңіс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д., 60</a:t>
            </a:r>
          </a:p>
          <a:p>
            <a:pPr fontAlgn="base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БИН 000140001853</a:t>
            </a:r>
          </a:p>
          <a:p>
            <a:pPr fontAlgn="base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ИИК KZ536010111000001515</a:t>
            </a:r>
          </a:p>
          <a:p>
            <a:pPr fontAlgn="base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БИК HSBKKZKX КБЕ 16</a:t>
            </a:r>
          </a:p>
        </p:txBody>
      </p:sp>
    </p:spTree>
    <p:extLst>
      <p:ext uri="{BB962C8B-B14F-4D97-AF65-F5344CB8AC3E}">
        <p14:creationId xmlns:p14="http://schemas.microsoft.com/office/powerpoint/2010/main" val="369550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020051" y="1217039"/>
            <a:ext cx="436474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міндетті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пәндер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1211145" y="1724870"/>
            <a:ext cx="390695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kk-KZ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Қазақстан тарихы</a:t>
            </a:r>
            <a:endParaRPr lang="ru-RU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Математикалық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сауаттылық</a:t>
            </a:r>
            <a:endParaRPr lang="ru-RU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kk-KZ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Оқу сауаттылығы</a:t>
            </a:r>
            <a:endParaRPr lang="ru-RU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126149" y="2542169"/>
            <a:ext cx="614834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бейіндік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пән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таңдау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бойынша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4455008" y="2973056"/>
            <a:ext cx="74464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Математика + Физика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Математика + География  </a:t>
            </a:r>
            <a:endParaRPr lang="en-US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Дүниежүзі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тарихы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География  </a:t>
            </a:r>
            <a:endParaRPr lang="en-US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Биология + Химия </a:t>
            </a:r>
            <a:endParaRPr lang="ru-RU" sz="2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kk-KZ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Химия+Физика</a:t>
            </a:r>
            <a:endParaRPr lang="en-US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Биология + География </a:t>
            </a:r>
            <a:endParaRPr lang="en-US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Шет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тілі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Дүние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жүзі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тарихы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Орыс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тілі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kk-KZ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Орыс әдебиеті</a:t>
            </a:r>
            <a:endParaRPr lang="en-US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География +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Шет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тілі</a:t>
            </a:r>
            <a:endParaRPr lang="ru-RU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Дүниежүзі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тарихы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Адам.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Қоғам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Құқық</a:t>
            </a:r>
            <a:endParaRPr lang="ru-RU" sz="2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одзаголовок 3"/>
          <p:cNvSpPr txBox="1">
            <a:spLocks/>
          </p:cNvSpPr>
          <p:nvPr/>
        </p:nvSpPr>
        <p:spPr>
          <a:xfrm>
            <a:off x="747836" y="266342"/>
            <a:ext cx="11153604" cy="5654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Тестілеудің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пәндері</a:t>
            </a:r>
            <a:endParaRPr lang="kk-KZ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30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3442751" y="131723"/>
            <a:ext cx="5023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Тестілеуді тапсыру тілі: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08611" y="786232"/>
            <a:ext cx="23394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Қазақ тілінде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51757" y="786232"/>
            <a:ext cx="23383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kk-KZ" dirty="0" smtClean="0"/>
              <a:t>Орыс тілінде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8756671" y="750770"/>
            <a:ext cx="25493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kk-KZ" dirty="0" smtClean="0"/>
              <a:t>Ағылшын тілінде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509333" y="1264749"/>
            <a:ext cx="11214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k-KZ" sz="20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Ескерту: </a:t>
            </a:r>
            <a:r>
              <a:rPr lang="kk-K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Тестілеуді «ағылшын» тілінде тапсыруды таңдаған түсушілер «Қазақстан тарихын» қалауы бойынша қазақ немесе орыс тілінде тапсырады!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51406" y="2131083"/>
            <a:ext cx="8666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Шығармашылық мамандықтарды таңдағандар үшін: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9333" y="2730768"/>
            <a:ext cx="11550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000" b="1" dirty="0">
                <a:latin typeface="Arial" panose="020B0604020202020204" pitchFamily="34" charset="0"/>
                <a:cs typeface="Arial" panose="020B0604020202020204" pitchFamily="34" charset="0"/>
              </a:rPr>
              <a:t>Шығармашылық мамандықтарды </a:t>
            </a:r>
            <a:r>
              <a:rPr lang="kk-K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таңдағандар ҰБТ-да келесі пәндерді тапсыра алады:</a:t>
            </a:r>
          </a:p>
          <a:p>
            <a:r>
              <a:rPr lang="kk-K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екі пән (оқу сауаттылығы, Қазақстан тарихы);</a:t>
            </a:r>
          </a:p>
          <a:p>
            <a:pPr>
              <a:buFontTx/>
              <a:buChar char="-"/>
            </a:pPr>
            <a:r>
              <a:rPr lang="kk-K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бес пән (оқу сауаттылығы, Қазақстан тарихы, математикалық сауаттылық және таңдауы бойынша екі пән).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9333" y="4153322"/>
            <a:ext cx="11525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k-KZ" sz="20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Ескерту: </a:t>
            </a:r>
            <a:r>
              <a:rPr lang="kk-K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шығармашылық мамандықты таңдаған және ҰБТ-ны бес пән бойынша тапсыратындар жауап парағының «Шығармашылық емтихан» б-секторын боямайды! 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42171" y="5465249"/>
            <a:ext cx="41369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Тестілеу уақыты: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097231" y="5519110"/>
            <a:ext cx="236167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1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kk-KZ" sz="21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сағат </a:t>
            </a:r>
            <a:r>
              <a:rPr lang="kk-KZ" sz="21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 минут</a:t>
            </a:r>
            <a:endParaRPr lang="ru-RU" sz="21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231" y="5261405"/>
            <a:ext cx="1105940" cy="1105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20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1082764" y="3386925"/>
            <a:ext cx="1794961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</a:p>
          <a:p>
            <a:pPr algn="ctr"/>
            <a:r>
              <a:rPr lang="kk-KZ" sz="2000" b="1" dirty="0">
                <a:latin typeface="Arial" panose="020B0604020202020204" pitchFamily="34" charset="0"/>
                <a:cs typeface="Arial" panose="020B0604020202020204" pitchFamily="34" charset="0"/>
              </a:rPr>
              <a:t>тапсырма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3289855" y="2771371"/>
            <a:ext cx="221735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берілген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бес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жауап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нұсқасынан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бір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дұрыс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жауапты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таңдау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8" name="Группа 57"/>
          <p:cNvGrpSpPr/>
          <p:nvPr/>
        </p:nvGrpSpPr>
        <p:grpSpPr>
          <a:xfrm>
            <a:off x="6393691" y="2173834"/>
            <a:ext cx="5530990" cy="3841954"/>
            <a:chOff x="1645595" y="1909333"/>
            <a:chExt cx="1743076" cy="1553488"/>
          </a:xfrm>
        </p:grpSpPr>
        <p:sp>
          <p:nvSpPr>
            <p:cNvPr id="59" name="Дуга 58"/>
            <p:cNvSpPr/>
            <p:nvPr/>
          </p:nvSpPr>
          <p:spPr>
            <a:xfrm rot="16200000">
              <a:off x="1859451" y="1695477"/>
              <a:ext cx="486688" cy="914400"/>
            </a:xfrm>
            <a:prstGeom prst="arc">
              <a:avLst>
                <a:gd name="adj1" fmla="val 16983072"/>
                <a:gd name="adj2" fmla="val 4530516"/>
              </a:avLst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Дуга 59"/>
            <p:cNvSpPr/>
            <p:nvPr/>
          </p:nvSpPr>
          <p:spPr>
            <a:xfrm rot="16200000">
              <a:off x="2688127" y="1695477"/>
              <a:ext cx="486688" cy="914400"/>
            </a:xfrm>
            <a:prstGeom prst="arc">
              <a:avLst>
                <a:gd name="adj1" fmla="val 16983072"/>
                <a:gd name="adj2" fmla="val 4530516"/>
              </a:avLst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Дуга 60"/>
            <p:cNvSpPr/>
            <p:nvPr/>
          </p:nvSpPr>
          <p:spPr>
            <a:xfrm rot="16200000">
              <a:off x="1859451" y="2762277"/>
              <a:ext cx="486688" cy="914400"/>
            </a:xfrm>
            <a:prstGeom prst="arc">
              <a:avLst>
                <a:gd name="adj1" fmla="val 16983072"/>
                <a:gd name="adj2" fmla="val 4530516"/>
              </a:avLst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Дуга 61"/>
            <p:cNvSpPr/>
            <p:nvPr/>
          </p:nvSpPr>
          <p:spPr>
            <a:xfrm rot="16200000">
              <a:off x="2688127" y="2762277"/>
              <a:ext cx="486688" cy="914400"/>
            </a:xfrm>
            <a:prstGeom prst="arc">
              <a:avLst>
                <a:gd name="adj1" fmla="val 16983072"/>
                <a:gd name="adj2" fmla="val 4530516"/>
              </a:avLst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63" name="Прямая соединительная линия 62"/>
            <p:cNvCxnSpPr>
              <a:stCxn id="59" idx="0"/>
              <a:endCxn id="61" idx="0"/>
            </p:cNvCxnSpPr>
            <p:nvPr/>
          </p:nvCxnSpPr>
          <p:spPr>
            <a:xfrm>
              <a:off x="1683625" y="2055509"/>
              <a:ext cx="0" cy="1066800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единительная линия 63"/>
            <p:cNvCxnSpPr>
              <a:stCxn id="59" idx="2"/>
              <a:endCxn id="62" idx="0"/>
            </p:cNvCxnSpPr>
            <p:nvPr/>
          </p:nvCxnSpPr>
          <p:spPr>
            <a:xfrm flipH="1">
              <a:off x="2512301" y="2046380"/>
              <a:ext cx="1768" cy="1075929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/>
            <p:cNvCxnSpPr>
              <a:stCxn id="60" idx="2"/>
              <a:endCxn id="62" idx="2"/>
            </p:cNvCxnSpPr>
            <p:nvPr/>
          </p:nvCxnSpPr>
          <p:spPr>
            <a:xfrm>
              <a:off x="3342745" y="2046380"/>
              <a:ext cx="0" cy="1066800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/>
            <p:cNvCxnSpPr/>
            <p:nvPr/>
          </p:nvCxnSpPr>
          <p:spPr>
            <a:xfrm>
              <a:off x="1645595" y="2152676"/>
              <a:ext cx="38030" cy="969633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>
              <a:endCxn id="62" idx="2"/>
            </p:cNvCxnSpPr>
            <p:nvPr/>
          </p:nvCxnSpPr>
          <p:spPr>
            <a:xfrm flipH="1">
              <a:off x="3342745" y="2152676"/>
              <a:ext cx="36401" cy="960504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/>
            <p:cNvCxnSpPr>
              <a:endCxn id="59" idx="0"/>
            </p:cNvCxnSpPr>
            <p:nvPr/>
          </p:nvCxnSpPr>
          <p:spPr>
            <a:xfrm flipV="1">
              <a:off x="1645595" y="2055509"/>
              <a:ext cx="38030" cy="97167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/>
            <p:cNvCxnSpPr>
              <a:endCxn id="60" idx="2"/>
            </p:cNvCxnSpPr>
            <p:nvPr/>
          </p:nvCxnSpPr>
          <p:spPr>
            <a:xfrm flipV="1">
              <a:off x="3342745" y="2046380"/>
              <a:ext cx="0" cy="106296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Прямая соединительная линия 69"/>
            <p:cNvCxnSpPr/>
            <p:nvPr/>
          </p:nvCxnSpPr>
          <p:spPr>
            <a:xfrm flipH="1" flipV="1">
              <a:off x="3342745" y="2046381"/>
              <a:ext cx="36402" cy="106295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" name="TextBox 72"/>
          <p:cNvSpPr txBox="1"/>
          <p:nvPr/>
        </p:nvSpPr>
        <p:spPr>
          <a:xfrm>
            <a:off x="2786468" y="279590"/>
            <a:ext cx="7285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ҰБТ ТЕСТТЕРІНІҢ ҚҰРЫЛЫМЫ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187" y="1044010"/>
            <a:ext cx="57708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Міндетті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үш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пәннің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2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әр</a:t>
            </a:r>
            <a:r>
              <a:rPr lang="ru-RU" sz="2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пәні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бойынша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grpSp>
        <p:nvGrpSpPr>
          <p:cNvPr id="75" name="Группа 74"/>
          <p:cNvGrpSpPr/>
          <p:nvPr/>
        </p:nvGrpSpPr>
        <p:grpSpPr>
          <a:xfrm>
            <a:off x="357101" y="2203004"/>
            <a:ext cx="5530990" cy="3841954"/>
            <a:chOff x="1645595" y="1909333"/>
            <a:chExt cx="1743076" cy="1553488"/>
          </a:xfrm>
        </p:grpSpPr>
        <p:sp>
          <p:nvSpPr>
            <p:cNvPr id="76" name="Дуга 75"/>
            <p:cNvSpPr/>
            <p:nvPr/>
          </p:nvSpPr>
          <p:spPr>
            <a:xfrm rot="16200000">
              <a:off x="1859451" y="1695477"/>
              <a:ext cx="486688" cy="914400"/>
            </a:xfrm>
            <a:prstGeom prst="arc">
              <a:avLst>
                <a:gd name="adj1" fmla="val 16983072"/>
                <a:gd name="adj2" fmla="val 4530516"/>
              </a:avLst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Дуга 76"/>
            <p:cNvSpPr/>
            <p:nvPr/>
          </p:nvSpPr>
          <p:spPr>
            <a:xfrm rot="16200000">
              <a:off x="2688127" y="1695477"/>
              <a:ext cx="486688" cy="914400"/>
            </a:xfrm>
            <a:prstGeom prst="arc">
              <a:avLst>
                <a:gd name="adj1" fmla="val 16983072"/>
                <a:gd name="adj2" fmla="val 4530516"/>
              </a:avLst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8" name="Дуга 77"/>
            <p:cNvSpPr/>
            <p:nvPr/>
          </p:nvSpPr>
          <p:spPr>
            <a:xfrm rot="16200000">
              <a:off x="1859451" y="2762277"/>
              <a:ext cx="486688" cy="914400"/>
            </a:xfrm>
            <a:prstGeom prst="arc">
              <a:avLst>
                <a:gd name="adj1" fmla="val 16983072"/>
                <a:gd name="adj2" fmla="val 4530516"/>
              </a:avLst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9" name="Дуга 78"/>
            <p:cNvSpPr/>
            <p:nvPr/>
          </p:nvSpPr>
          <p:spPr>
            <a:xfrm rot="16200000">
              <a:off x="2688127" y="2762277"/>
              <a:ext cx="486688" cy="914400"/>
            </a:xfrm>
            <a:prstGeom prst="arc">
              <a:avLst>
                <a:gd name="adj1" fmla="val 16983072"/>
                <a:gd name="adj2" fmla="val 4530516"/>
              </a:avLst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80" name="Прямая соединительная линия 79"/>
            <p:cNvCxnSpPr>
              <a:stCxn id="76" idx="0"/>
              <a:endCxn id="78" idx="0"/>
            </p:cNvCxnSpPr>
            <p:nvPr/>
          </p:nvCxnSpPr>
          <p:spPr>
            <a:xfrm>
              <a:off x="1683625" y="2055509"/>
              <a:ext cx="0" cy="1066800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Прямая соединительная линия 80"/>
            <p:cNvCxnSpPr>
              <a:stCxn id="76" idx="2"/>
              <a:endCxn id="79" idx="0"/>
            </p:cNvCxnSpPr>
            <p:nvPr/>
          </p:nvCxnSpPr>
          <p:spPr>
            <a:xfrm flipH="1">
              <a:off x="2512301" y="2046380"/>
              <a:ext cx="1768" cy="1075929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Прямая соединительная линия 81"/>
            <p:cNvCxnSpPr>
              <a:stCxn id="77" idx="2"/>
              <a:endCxn id="79" idx="2"/>
            </p:cNvCxnSpPr>
            <p:nvPr/>
          </p:nvCxnSpPr>
          <p:spPr>
            <a:xfrm>
              <a:off x="3342745" y="2046380"/>
              <a:ext cx="0" cy="1066800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Прямая соединительная линия 82"/>
            <p:cNvCxnSpPr/>
            <p:nvPr/>
          </p:nvCxnSpPr>
          <p:spPr>
            <a:xfrm>
              <a:off x="1645595" y="2152676"/>
              <a:ext cx="38030" cy="969633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Прямая соединительная линия 83"/>
            <p:cNvCxnSpPr>
              <a:endCxn id="79" idx="2"/>
            </p:cNvCxnSpPr>
            <p:nvPr/>
          </p:nvCxnSpPr>
          <p:spPr>
            <a:xfrm flipH="1">
              <a:off x="3342745" y="2152676"/>
              <a:ext cx="36401" cy="960504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Прямая соединительная линия 84"/>
            <p:cNvCxnSpPr>
              <a:endCxn id="76" idx="0"/>
            </p:cNvCxnSpPr>
            <p:nvPr/>
          </p:nvCxnSpPr>
          <p:spPr>
            <a:xfrm flipV="1">
              <a:off x="1645595" y="2055509"/>
              <a:ext cx="38030" cy="97167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Прямая соединительная линия 85"/>
            <p:cNvCxnSpPr>
              <a:endCxn id="77" idx="2"/>
            </p:cNvCxnSpPr>
            <p:nvPr/>
          </p:nvCxnSpPr>
          <p:spPr>
            <a:xfrm flipV="1">
              <a:off x="3342745" y="2046380"/>
              <a:ext cx="0" cy="106296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Прямая соединительная линия 86"/>
            <p:cNvCxnSpPr/>
            <p:nvPr/>
          </p:nvCxnSpPr>
          <p:spPr>
            <a:xfrm flipH="1" flipV="1">
              <a:off x="3342745" y="2046381"/>
              <a:ext cx="36402" cy="106295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TextBox 87"/>
          <p:cNvSpPr txBox="1"/>
          <p:nvPr/>
        </p:nvSpPr>
        <p:spPr>
          <a:xfrm>
            <a:off x="6599713" y="1044010"/>
            <a:ext cx="5288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Бейіндік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пәннің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2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әр</a:t>
            </a:r>
            <a:r>
              <a:rPr lang="ru-RU" sz="2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пәні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бойынша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599713" y="2533045"/>
            <a:ext cx="2113606" cy="255454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>
                <a:solidFill>
                  <a:schemeClr val="tx1"/>
                </a:solidFill>
              </a:rPr>
              <a:t>20 </a:t>
            </a:r>
            <a:r>
              <a:rPr lang="kk-KZ" dirty="0">
                <a:solidFill>
                  <a:schemeClr val="tx1"/>
                </a:solidFill>
              </a:rPr>
              <a:t>тапсырма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 err="1">
                <a:solidFill>
                  <a:schemeClr val="tx1"/>
                </a:solidFill>
              </a:rPr>
              <a:t>берілген</a:t>
            </a:r>
            <a:r>
              <a:rPr lang="ru-RU" dirty="0">
                <a:solidFill>
                  <a:schemeClr val="tx1"/>
                </a:solidFill>
              </a:rPr>
              <a:t> бес </a:t>
            </a:r>
            <a:r>
              <a:rPr lang="ru-RU" dirty="0" err="1">
                <a:solidFill>
                  <a:schemeClr val="tx1"/>
                </a:solidFill>
              </a:rPr>
              <a:t>жауап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нұсқасынан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бір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дұрыс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жауапты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таңдау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9064848" y="2463595"/>
            <a:ext cx="2599264" cy="224676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>
                <a:solidFill>
                  <a:schemeClr val="tx1"/>
                </a:solidFill>
              </a:rPr>
              <a:t>10 </a:t>
            </a:r>
            <a:r>
              <a:rPr lang="ru-RU" dirty="0" err="1">
                <a:solidFill>
                  <a:schemeClr val="tx1"/>
                </a:solidFill>
              </a:rPr>
              <a:t>тапсырма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берілген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бірнеше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жауап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нұсқасынан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kk-KZ" dirty="0">
                <a:solidFill>
                  <a:schemeClr val="tx1"/>
                </a:solidFill>
              </a:rPr>
              <a:t>бір немесе бірнеше дұрыс жауапты таңдау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461757" y="5656063"/>
            <a:ext cx="39351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Жоғары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балл: 140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763512" y="6088263"/>
            <a:ext cx="1927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Шекті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балл: 50 </a:t>
            </a:r>
          </a:p>
        </p:txBody>
      </p:sp>
    </p:spTree>
    <p:extLst>
      <p:ext uri="{BB962C8B-B14F-4D97-AF65-F5344CB8AC3E}">
        <p14:creationId xmlns:p14="http://schemas.microsoft.com/office/powerpoint/2010/main" val="165377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768464431"/>
              </p:ext>
            </p:extLst>
          </p:nvPr>
        </p:nvGraphicFramePr>
        <p:xfrm>
          <a:off x="843648" y="772288"/>
          <a:ext cx="10863670" cy="5793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8" name="Picture 4" descr="C:\Users\a.khaidarova\Desktop\kassa-2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349" y="3726922"/>
            <a:ext cx="1152128" cy="84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.khaidarova\Desktop\business-color_money-coins_icon-icons.com_53446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026" y="2602967"/>
            <a:ext cx="781117" cy="70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.khaidarova\Desktop\2311_image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967" y="5535289"/>
            <a:ext cx="864096" cy="77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785" y="4128042"/>
            <a:ext cx="901700" cy="73660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26860" y="89997"/>
            <a:ext cx="3738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ҰБТ-ға дайындық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88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403372570"/>
              </p:ext>
            </p:extLst>
          </p:nvPr>
        </p:nvGraphicFramePr>
        <p:xfrm>
          <a:off x="480285" y="1374583"/>
          <a:ext cx="5078736" cy="5152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2105651" y="115888"/>
            <a:ext cx="8067675" cy="95410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indent="0" algn="ctr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defRPr sz="2800" b="0" i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+mj-ea"/>
                <a:cs typeface="Arial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/>
              <a:t>ҰБТ </a:t>
            </a:r>
            <a:r>
              <a:rPr lang="ru-RU" dirty="0" err="1"/>
              <a:t>қатысушылары</a:t>
            </a:r>
            <a:r>
              <a:rPr lang="ru-RU" dirty="0"/>
              <a:t> </a:t>
            </a:r>
            <a:r>
              <a:rPr lang="ru-RU" dirty="0" err="1"/>
              <a:t>үшін</a:t>
            </a:r>
            <a:r>
              <a:rPr lang="ru-RU" dirty="0"/>
              <a:t> </a:t>
            </a:r>
            <a:r>
              <a:rPr lang="ru-RU" dirty="0" err="1"/>
              <a:t>ақпараттар</a:t>
            </a:r>
            <a:r>
              <a:rPr lang="ru-RU" dirty="0"/>
              <a:t> мен интернет-</a:t>
            </a:r>
            <a:r>
              <a:rPr lang="ru-RU" dirty="0" err="1"/>
              <a:t>ресурстар</a:t>
            </a:r>
            <a:endParaRPr lang="ru-RU" dirty="0"/>
          </a:p>
        </p:txBody>
      </p:sp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val="2448399320"/>
              </p:ext>
            </p:extLst>
          </p:nvPr>
        </p:nvGraphicFramePr>
        <p:xfrm>
          <a:off x="6039352" y="1952422"/>
          <a:ext cx="5949447" cy="4702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6564492" y="1354809"/>
            <a:ext cx="4408307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kk-KZ" sz="2000" dirty="0">
                <a:ln w="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ҰТО </a:t>
            </a:r>
            <a:r>
              <a:rPr lang="kk-KZ" sz="2000" dirty="0" smtClean="0">
                <a:ln w="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әлеуметтік </a:t>
            </a:r>
            <a:r>
              <a:rPr lang="kk-KZ" sz="2000" dirty="0">
                <a:ln w="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желілерде</a:t>
            </a:r>
            <a:endParaRPr lang="ru-RU" sz="2000" dirty="0">
              <a:ln w="0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36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1879228" y="2868976"/>
            <a:ext cx="8543925" cy="1323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4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Назарларыңызға</a:t>
            </a:r>
            <a:r>
              <a:rPr lang="ru-RU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рақмет</a:t>
            </a:r>
            <a:r>
              <a:rPr lang="ru-RU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417731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2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3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4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5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6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7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4060</TotalTime>
  <Words>988</Words>
  <Application>Microsoft Office PowerPoint</Application>
  <PresentationFormat>Широкоэкранный</PresentationFormat>
  <Paragraphs>236</Paragraphs>
  <Slides>19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9" baseType="lpstr">
      <vt:lpstr>Arial</vt:lpstr>
      <vt:lpstr>Arial Narrow</vt:lpstr>
      <vt:lpstr>Calibri</vt:lpstr>
      <vt:lpstr>Georgia</vt:lpstr>
      <vt:lpstr>Impact</vt:lpstr>
      <vt:lpstr>Palatino Linotype</vt:lpstr>
      <vt:lpstr>Times New Roman</vt:lpstr>
      <vt:lpstr>Trebuchet MS</vt:lpstr>
      <vt:lpstr>Wingdings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Бахыт Амзеева</dc:creator>
  <cp:lastModifiedBy>Nazira</cp:lastModifiedBy>
  <cp:revision>306</cp:revision>
  <cp:lastPrinted>2018-04-03T05:11:46Z</cp:lastPrinted>
  <dcterms:created xsi:type="dcterms:W3CDTF">2018-03-05T11:56:49Z</dcterms:created>
  <dcterms:modified xsi:type="dcterms:W3CDTF">2019-01-29T11:19:35Z</dcterms:modified>
</cp:coreProperties>
</file>